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7" r:id="rId3"/>
    <p:sldId id="257" r:id="rId4"/>
    <p:sldId id="258" r:id="rId5"/>
    <p:sldId id="259" r:id="rId6"/>
    <p:sldId id="260" r:id="rId7"/>
    <p:sldId id="288" r:id="rId8"/>
    <p:sldId id="289" r:id="rId9"/>
    <p:sldId id="290" r:id="rId10"/>
    <p:sldId id="261" r:id="rId11"/>
    <p:sldId id="262" r:id="rId12"/>
    <p:sldId id="263" r:id="rId13"/>
    <p:sldId id="291" r:id="rId14"/>
    <p:sldId id="292" r:id="rId15"/>
    <p:sldId id="294" r:id="rId16"/>
    <p:sldId id="270" r:id="rId17"/>
    <p:sldId id="271" r:id="rId18"/>
    <p:sldId id="272" r:id="rId19"/>
    <p:sldId id="273" r:id="rId20"/>
    <p:sldId id="274" r:id="rId21"/>
    <p:sldId id="277" r:id="rId22"/>
    <p:sldId id="278" r:id="rId23"/>
    <p:sldId id="279" r:id="rId24"/>
    <p:sldId id="281" r:id="rId25"/>
    <p:sldId id="283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3"/>
    <p:restoredTop sz="81918"/>
  </p:normalViewPr>
  <p:slideViewPr>
    <p:cSldViewPr snapToGrid="0" snapToObjects="1">
      <p:cViewPr varScale="1">
        <p:scale>
          <a:sx n="88" d="100"/>
          <a:sy n="88" d="100"/>
        </p:scale>
        <p:origin x="2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78A0-9DAB-6440-A7E8-6240953EE20B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226BA-0D12-2041-85EB-3E3DB68ED9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5999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dirty="0"/>
              <a:t>CNN</a:t>
            </a:r>
            <a:r>
              <a:rPr kumimoji="1" lang="ko-KR" altLang="en-US" sz="1200" dirty="0"/>
              <a:t>을 이용하여 사람이 직접 분류한 결과보다 더 뛰어난 결과를 주게 되어 좀더 복잡한 </a:t>
            </a:r>
            <a:r>
              <a:rPr kumimoji="1" lang="en-US" altLang="ko-KR" sz="1200" dirty="0"/>
              <a:t>Object Detection </a:t>
            </a:r>
            <a:r>
              <a:rPr kumimoji="1" lang="ko-KR" altLang="en-US" sz="1200" dirty="0"/>
              <a:t>시도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200" dirty="0"/>
              <a:t>입력 영상이 주어졌을 때 영상 내에 존재하는 모든 카테고리에 대해 </a:t>
            </a:r>
            <a:r>
              <a:rPr kumimoji="1" lang="en-US" altLang="ko-KR" sz="1200" dirty="0"/>
              <a:t>classification</a:t>
            </a:r>
            <a:r>
              <a:rPr kumimoji="1" lang="ko-KR" altLang="en-US" sz="1200" dirty="0"/>
              <a:t>과 </a:t>
            </a:r>
            <a:r>
              <a:rPr kumimoji="1" lang="en-US" altLang="ko-KR" sz="1200" dirty="0"/>
              <a:t>localization</a:t>
            </a:r>
            <a:r>
              <a:rPr kumimoji="1" lang="ko-KR" altLang="en-US" sz="1200" dirty="0"/>
              <a:t>을 수행하는 것이 </a:t>
            </a:r>
            <a:r>
              <a:rPr kumimoji="1" lang="en-US" altLang="ko-KR" sz="1200" dirty="0"/>
              <a:t>object detection.</a:t>
            </a:r>
            <a:endParaRPr kumimoji="1" lang="ko-KR" altLang="en-US" sz="12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4325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네트워크는 </a:t>
            </a:r>
            <a:r>
              <a:rPr kumimoji="1" lang="en-US" altLang="ko-KR" dirty="0" err="1"/>
              <a:t>GoogleNet</a:t>
            </a:r>
            <a:r>
              <a:rPr kumimoji="1" lang="ko-KR" altLang="en-US" dirty="0"/>
              <a:t>을 기반으로 만들어졌고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총 </a:t>
            </a:r>
            <a:r>
              <a:rPr kumimoji="1" lang="en-US" altLang="ko-KR" dirty="0"/>
              <a:t>24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convolution layer</a:t>
            </a:r>
            <a:r>
              <a:rPr kumimoji="1" lang="ko-KR" altLang="en-US" dirty="0"/>
              <a:t>가 있고 그 뒤에 두개의 </a:t>
            </a:r>
            <a:r>
              <a:rPr kumimoji="1" lang="en-US" altLang="ko-KR" dirty="0"/>
              <a:t>fully connected layer</a:t>
            </a:r>
            <a:r>
              <a:rPr kumimoji="1" lang="ko-KR" altLang="en-US" dirty="0"/>
              <a:t>가 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7320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앞에 </a:t>
            </a:r>
            <a:r>
              <a:rPr kumimoji="1" lang="en-US" altLang="ko-KR" dirty="0"/>
              <a:t>feature extractor</a:t>
            </a:r>
            <a:r>
              <a:rPr kumimoji="1" lang="ko-KR" altLang="en-US" dirty="0"/>
              <a:t>에 해당하는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 레이어에 대해서는 </a:t>
            </a:r>
            <a:r>
              <a:rPr kumimoji="1" lang="en-US" altLang="ko-KR" dirty="0" err="1"/>
              <a:t>Imagenet</a:t>
            </a:r>
            <a:r>
              <a:rPr kumimoji="1" lang="en-US" altLang="ko-KR" dirty="0"/>
              <a:t> 1000</a:t>
            </a:r>
            <a:r>
              <a:rPr kumimoji="1" lang="ko-KR" altLang="en-US" dirty="0"/>
              <a:t>개 데이터셋으로 먼저 </a:t>
            </a:r>
            <a:r>
              <a:rPr kumimoji="1" lang="en-US" altLang="ko-KR" dirty="0"/>
              <a:t>pretraining</a:t>
            </a:r>
            <a:r>
              <a:rPr kumimoji="1" lang="ko-KR" altLang="en-US" dirty="0"/>
              <a:t>하고 </a:t>
            </a:r>
            <a:r>
              <a:rPr kumimoji="1" lang="en-US" altLang="ko-KR" dirty="0"/>
              <a:t>pretraining</a:t>
            </a:r>
            <a:r>
              <a:rPr kumimoji="1" lang="ko-KR" altLang="en-US" dirty="0"/>
              <a:t>된 레이어를 가지고 다시 우리가 원하는 </a:t>
            </a:r>
            <a:r>
              <a:rPr kumimoji="1" lang="en-US" altLang="ko-KR" dirty="0"/>
              <a:t>VOC </a:t>
            </a:r>
            <a:r>
              <a:rPr kumimoji="1" lang="ko-KR" altLang="en-US" dirty="0"/>
              <a:t>데이터로 </a:t>
            </a:r>
            <a:r>
              <a:rPr kumimoji="1" lang="en-US" altLang="ko-KR" dirty="0"/>
              <a:t>fine-tuning</a:t>
            </a:r>
            <a:r>
              <a:rPr kumimoji="1" lang="ko-KR" altLang="en-US" dirty="0"/>
              <a:t>을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또 좀더 세밀한 구성을 보기 위해서 인풋사이즈를 </a:t>
            </a:r>
            <a:r>
              <a:rPr kumimoji="1" lang="en-US" altLang="ko-KR" dirty="0"/>
              <a:t>2</a:t>
            </a:r>
            <a:r>
              <a:rPr kumimoji="1" lang="ko-KR" altLang="en-US" dirty="0"/>
              <a:t>배로 </a:t>
            </a:r>
            <a:r>
              <a:rPr kumimoji="1" lang="en-US" altLang="ko-KR" dirty="0"/>
              <a:t>224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448</a:t>
            </a:r>
            <a:r>
              <a:rPr kumimoji="1" lang="ko-KR" altLang="en-US" dirty="0"/>
              <a:t>로 늘렸다</a:t>
            </a:r>
            <a:r>
              <a:rPr kumimoji="1" lang="en-US" altLang="ko-KR" dirty="0"/>
              <a:t>. </a:t>
            </a:r>
            <a:endParaRPr kumimoji="1" lang="ko-KR" altLang="en-US" dirty="0"/>
          </a:p>
          <a:p>
            <a:r>
              <a:rPr kumimoji="1" lang="en-US" altLang="ko-KR" dirty="0" err="1"/>
              <a:t>Finaly</a:t>
            </a:r>
            <a:r>
              <a:rPr kumimoji="1" lang="en-US" altLang="ko-KR" dirty="0"/>
              <a:t> layer: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박스를 예측할 때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xy</a:t>
            </a:r>
            <a:r>
              <a:rPr kumimoji="1" lang="ko-KR" altLang="en-US" dirty="0"/>
              <a:t>의 좌표는 </a:t>
            </a:r>
            <a:r>
              <a:rPr kumimoji="1" lang="ko-KR" altLang="en-US" dirty="0" err="1"/>
              <a:t>그리드셀을</a:t>
            </a:r>
            <a:r>
              <a:rPr kumimoji="1" lang="ko-KR" altLang="en-US" dirty="0"/>
              <a:t> 기준으로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사이로 나타내게 되고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높이와 너비는 이미지를 기준으로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사이로 나타내게 됩니다</a:t>
            </a:r>
            <a:r>
              <a:rPr kumimoji="1" lang="en-US" altLang="ko-KR" dirty="0"/>
              <a:t>. 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8022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Sum squared error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사용하므로 </a:t>
            </a:r>
            <a:r>
              <a:rPr kumimoji="1" lang="en-US" altLang="ko-KR" dirty="0"/>
              <a:t>optimize</a:t>
            </a:r>
            <a:r>
              <a:rPr kumimoji="1" lang="ko-KR" altLang="en-US" dirty="0"/>
              <a:t>하기에는 쉽다</a:t>
            </a:r>
            <a:r>
              <a:rPr kumimoji="1" lang="en-US" altLang="ko-KR" dirty="0"/>
              <a:t>.  </a:t>
            </a:r>
            <a:r>
              <a:rPr kumimoji="1" lang="en-US" altLang="ko-KR" dirty="0" err="1"/>
              <a:t>Obj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noobj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나누어져있는데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이는 </a:t>
            </a:r>
            <a:r>
              <a:rPr kumimoji="1" lang="en-US" altLang="ko-KR" dirty="0"/>
              <a:t>responsible </a:t>
            </a:r>
            <a:r>
              <a:rPr kumimoji="1" lang="ko-KR" altLang="en-US" dirty="0"/>
              <a:t>유무를 뜻합니다</a:t>
            </a:r>
            <a:r>
              <a:rPr kumimoji="1" lang="en-US" altLang="ko-KR" dirty="0"/>
              <a:t>. Responsible </a:t>
            </a:r>
            <a:r>
              <a:rPr kumimoji="1" lang="ko-KR" altLang="en-US" dirty="0" err="1"/>
              <a:t>이뭐냐면</a:t>
            </a:r>
            <a:r>
              <a:rPr kumimoji="1" lang="ko-KR" altLang="en-US" dirty="0"/>
              <a:t> 우리는 각 객체당 하나의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박스만 책임을 지도록 하고싶을 겁니다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그래서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각 객체당 가장 큰 </a:t>
            </a:r>
            <a:r>
              <a:rPr kumimoji="1" lang="en-US" altLang="ko-KR" dirty="0"/>
              <a:t>IOU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가지고 있는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박스만 </a:t>
            </a:r>
            <a:r>
              <a:rPr kumimoji="1" lang="en-US" altLang="ko-KR" dirty="0"/>
              <a:t>responsible</a:t>
            </a:r>
            <a:r>
              <a:rPr kumimoji="1" lang="ko-KR" altLang="en-US" dirty="0"/>
              <a:t>하다고 합니다</a:t>
            </a:r>
            <a:r>
              <a:rPr kumimoji="1" lang="en-US" altLang="ko-KR" dirty="0"/>
              <a:t>. I</a:t>
            </a:r>
            <a:r>
              <a:rPr kumimoji="1" lang="ko-KR" altLang="en-US" dirty="0"/>
              <a:t>는 셀의 인덱스 </a:t>
            </a:r>
            <a:r>
              <a:rPr kumimoji="1" lang="en-US" altLang="ko-KR" dirty="0"/>
              <a:t>j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바운딩박스의</a:t>
            </a:r>
            <a:r>
              <a:rPr kumimoji="1" lang="ko-KR" altLang="en-US" dirty="0"/>
              <a:t> 인덱스를 말함</a:t>
            </a:r>
            <a:r>
              <a:rPr kumimoji="1" lang="en-US" altLang="ko-KR" dirty="0"/>
              <a:t>. Responsible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바운딩박스에</a:t>
            </a:r>
            <a:r>
              <a:rPr kumimoji="1" lang="ko-KR" altLang="en-US" dirty="0"/>
              <a:t> 대해서는 좌표와 </a:t>
            </a:r>
            <a:r>
              <a:rPr kumimoji="1" lang="ko-KR" altLang="en-US" dirty="0" err="1"/>
              <a:t>컨피던스스코어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0572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그러나 모두 </a:t>
            </a:r>
            <a:r>
              <a:rPr kumimoji="1" lang="en-US" altLang="ko-KR" dirty="0" err="1"/>
              <a:t>sumsquare</a:t>
            </a:r>
            <a:r>
              <a:rPr kumimoji="1" lang="en-US" altLang="ko-KR" dirty="0"/>
              <a:t> error</a:t>
            </a:r>
            <a:r>
              <a:rPr kumimoji="1" lang="ko-KR" altLang="en-US" dirty="0"/>
              <a:t>로 측정함으로서 여기서 </a:t>
            </a:r>
            <a:r>
              <a:rPr kumimoji="1" lang="en-US" altLang="ko-KR" dirty="0"/>
              <a:t>localization error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classification error</a:t>
            </a:r>
            <a:r>
              <a:rPr kumimoji="1" lang="ko-KR" altLang="en-US" dirty="0"/>
              <a:t>는 전혀 다른 관점에서의 에러인데 </a:t>
            </a:r>
            <a:r>
              <a:rPr kumimoji="1" lang="en-US" altLang="ko-KR" dirty="0"/>
              <a:t>weight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동등하게 주기 때문에 문제가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이미 셀 기준으로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먼저했기</a:t>
            </a:r>
            <a:r>
              <a:rPr kumimoji="1" lang="ko-KR" altLang="en-US" dirty="0"/>
              <a:t> 때문에 거기에 대한 </a:t>
            </a:r>
            <a:r>
              <a:rPr kumimoji="1" lang="en-US" altLang="ko-KR" dirty="0"/>
              <a:t>loss</a:t>
            </a:r>
            <a:r>
              <a:rPr kumimoji="1" lang="ko-KR" altLang="en-US" dirty="0"/>
              <a:t>보다 </a:t>
            </a:r>
            <a:r>
              <a:rPr kumimoji="1" lang="en-US" altLang="ko-KR" dirty="0"/>
              <a:t>bounding box</a:t>
            </a:r>
            <a:r>
              <a:rPr kumimoji="1" lang="ko-KR" altLang="en-US" dirty="0"/>
              <a:t>에 대한 </a:t>
            </a:r>
            <a:r>
              <a:rPr kumimoji="1" lang="en-US" altLang="ko-KR" dirty="0"/>
              <a:t>loss </a:t>
            </a:r>
            <a:r>
              <a:rPr kumimoji="1" lang="ko-KR" altLang="en-US" dirty="0"/>
              <a:t>더 </a:t>
            </a:r>
            <a:r>
              <a:rPr kumimoji="1" lang="ko-KR" altLang="en-US" dirty="0" err="1"/>
              <a:t>크게보았다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그래서 람다</a:t>
            </a:r>
            <a:r>
              <a:rPr kumimoji="1" lang="en-US" altLang="ko-KR" dirty="0" err="1"/>
              <a:t>coord</a:t>
            </a:r>
            <a:r>
              <a:rPr kumimoji="1" lang="en-US" altLang="ko-KR" dirty="0"/>
              <a:t>=5</a:t>
            </a:r>
            <a:r>
              <a:rPr kumimoji="1" lang="ko-KR" altLang="en-US" dirty="0"/>
              <a:t>로 비중을 크게 준거 같고요</a:t>
            </a:r>
            <a:endParaRPr kumimoji="1" lang="en-US" altLang="ko-KR" dirty="0"/>
          </a:p>
          <a:p>
            <a:r>
              <a:rPr kumimoji="1" lang="ko-KR" altLang="en-US" dirty="0"/>
              <a:t>사이즈가 큰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박스가 움직이는 것에 대한 에러가 더 크게 측정되므로 그것을 보완시키기 위해 </a:t>
            </a:r>
            <a:r>
              <a:rPr kumimoji="1"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스퀘어</a:t>
            </a:r>
            <a:r>
              <a:rPr kumimoji="1" lang="ko-KR" altLang="en-US" dirty="0"/>
              <a:t> 루트를 씌웠다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6247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그러나 모두 </a:t>
            </a:r>
            <a:r>
              <a:rPr kumimoji="1" lang="en-US" altLang="ko-KR" dirty="0" err="1"/>
              <a:t>sumsquare</a:t>
            </a:r>
            <a:r>
              <a:rPr kumimoji="1" lang="en-US" altLang="ko-KR" dirty="0"/>
              <a:t> error</a:t>
            </a:r>
            <a:r>
              <a:rPr kumimoji="1" lang="ko-KR" altLang="en-US" dirty="0"/>
              <a:t>로 측정함으로서 여기서 </a:t>
            </a:r>
            <a:r>
              <a:rPr kumimoji="1" lang="en-US" altLang="ko-KR" dirty="0"/>
              <a:t>localization error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classification error</a:t>
            </a:r>
            <a:r>
              <a:rPr kumimoji="1" lang="ko-KR" altLang="en-US" dirty="0"/>
              <a:t>는 전혀 다른 관점에서의 에러인데 </a:t>
            </a:r>
            <a:r>
              <a:rPr kumimoji="1" lang="en-US" altLang="ko-KR" dirty="0"/>
              <a:t>weight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동등하게 주기 때문에 문제가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이미 셀 기준으로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먼저했기</a:t>
            </a:r>
            <a:r>
              <a:rPr kumimoji="1" lang="ko-KR" altLang="en-US" dirty="0"/>
              <a:t> 때문에 거기에 대한 </a:t>
            </a:r>
            <a:r>
              <a:rPr kumimoji="1" lang="en-US" altLang="ko-KR" dirty="0"/>
              <a:t>loss</a:t>
            </a:r>
            <a:r>
              <a:rPr kumimoji="1" lang="ko-KR" altLang="en-US" dirty="0"/>
              <a:t>보다 </a:t>
            </a:r>
            <a:r>
              <a:rPr kumimoji="1" lang="en-US" altLang="ko-KR" dirty="0"/>
              <a:t>bounding box</a:t>
            </a:r>
            <a:r>
              <a:rPr kumimoji="1" lang="ko-KR" altLang="en-US" dirty="0"/>
              <a:t>에 대한 </a:t>
            </a:r>
            <a:r>
              <a:rPr kumimoji="1" lang="en-US" altLang="ko-KR" dirty="0"/>
              <a:t>loss </a:t>
            </a:r>
            <a:r>
              <a:rPr kumimoji="1" lang="ko-KR" altLang="en-US" dirty="0"/>
              <a:t>더 </a:t>
            </a:r>
            <a:r>
              <a:rPr kumimoji="1" lang="ko-KR" altLang="en-US" dirty="0" err="1"/>
              <a:t>크게보았다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그래서 람다</a:t>
            </a:r>
            <a:r>
              <a:rPr kumimoji="1" lang="en-US" altLang="ko-KR" dirty="0" err="1"/>
              <a:t>coord</a:t>
            </a:r>
            <a:r>
              <a:rPr kumimoji="1" lang="en-US" altLang="ko-KR" dirty="0"/>
              <a:t>=5</a:t>
            </a:r>
            <a:r>
              <a:rPr kumimoji="1" lang="ko-KR" altLang="en-US" dirty="0"/>
              <a:t>로 비중을 크게 준거 같고요</a:t>
            </a:r>
            <a:endParaRPr kumimoji="1" lang="en-US" altLang="ko-KR" dirty="0"/>
          </a:p>
          <a:p>
            <a:r>
              <a:rPr kumimoji="1" lang="ko-KR" altLang="en-US" dirty="0"/>
              <a:t>사이즈가 큰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박스가 움직이는 것에 대한 에러가 더 크게 측정되므로 그것을 보완시키기 위해 </a:t>
            </a:r>
            <a:r>
              <a:rPr kumimoji="1"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스퀘어</a:t>
            </a:r>
            <a:r>
              <a:rPr kumimoji="1" lang="ko-KR" altLang="en-US" dirty="0"/>
              <a:t> 루트를 씌웠다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8514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Inference</a:t>
            </a:r>
            <a:r>
              <a:rPr kumimoji="1" lang="ko-KR" altLang="en-US" dirty="0"/>
              <a:t>부분에서는 </a:t>
            </a:r>
            <a:r>
              <a:rPr kumimoji="1" lang="en-US" altLang="ko-KR" dirty="0"/>
              <a:t>Just like </a:t>
            </a:r>
            <a:r>
              <a:rPr kumimoji="1" lang="en-US" altLang="ko-KR" dirty="0" err="1"/>
              <a:t>trainiang</a:t>
            </a:r>
            <a:r>
              <a:rPr kumimoji="1" lang="ko-KR" altLang="en-US" dirty="0"/>
              <a:t>이라 하고 별다른 설명은 없었다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하나 추가된 설명이 있다면 큰 오브젝트 같은 경우에는 여러 개의 셀에서 수많은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박스들이 같은 오브젝트를 </a:t>
            </a:r>
            <a:r>
              <a:rPr kumimoji="1" lang="ko-KR" altLang="en-US" dirty="0" err="1"/>
              <a:t>가르키는</a:t>
            </a:r>
            <a:r>
              <a:rPr kumimoji="1" lang="ko-KR" altLang="en-US" dirty="0"/>
              <a:t> 경우가 있으므로 중복 제거를 위해 </a:t>
            </a:r>
            <a:r>
              <a:rPr kumimoji="1" lang="en-US" altLang="ko-KR" dirty="0"/>
              <a:t>non-maximal</a:t>
            </a:r>
            <a:r>
              <a:rPr kumimoji="1" lang="ko-KR" altLang="en-US" dirty="0"/>
              <a:t>을 쓴다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9969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6119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7212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7242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7533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이는게 목적이었는데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디텍션문제를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회귀문제로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proposal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거쳐서 일부만 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디텍션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하는게 아니라 전체를 한번에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global context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따지겠다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디테일한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건 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못잡아서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localization error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높으나 빠르고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전체를 보고 판별해서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표현을 잘 잡아내기 때문에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미술작품과 같은 것도 분류를 잘 해냄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8627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3197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2545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4798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그리드사이즈보다 작은 물체 잘 인식 못함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항상 데이터로부터 </a:t>
            </a:r>
            <a:r>
              <a:rPr kumimoji="1" lang="ko-KR" altLang="en-US" dirty="0" err="1"/>
              <a:t>바운딩박스로부터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예측하다보</a:t>
            </a:r>
            <a:r>
              <a:rPr kumimoji="1" lang="ko-KR" altLang="en-US" dirty="0"/>
              <a:t> 새로운 비율의 객체를 잡아내는데 문제가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인풋 이미지로부터 수많은 </a:t>
            </a:r>
            <a:r>
              <a:rPr kumimoji="1" lang="ko-KR" altLang="en-US" dirty="0" err="1"/>
              <a:t>다운샘플링</a:t>
            </a:r>
            <a:r>
              <a:rPr kumimoji="1" lang="ko-KR" altLang="en-US" dirty="0"/>
              <a:t> 레이어를 사용하여 피처를 </a:t>
            </a:r>
            <a:r>
              <a:rPr kumimoji="1" lang="ko-KR" altLang="en-US" dirty="0" err="1"/>
              <a:t>크게크게만</a:t>
            </a:r>
            <a:r>
              <a:rPr kumimoji="1" lang="ko-KR" altLang="en-US" dirty="0"/>
              <a:t> 보기 때문에 실제로 작은 </a:t>
            </a:r>
            <a:r>
              <a:rPr kumimoji="1" lang="ko-KR" altLang="en-US" dirty="0" err="1"/>
              <a:t>피저들을</a:t>
            </a:r>
            <a:r>
              <a:rPr kumimoji="1" lang="ko-KR" altLang="en-US" dirty="0"/>
              <a:t> 추출해 내는데 한계가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큰 박스와 작은 박스의 </a:t>
            </a:r>
            <a:r>
              <a:rPr kumimoji="1" lang="ko-KR" altLang="en-US" dirty="0" err="1"/>
              <a:t>에러비중을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똑같이줘서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스퀘어드를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씌웠어도</a:t>
            </a:r>
            <a:r>
              <a:rPr kumimoji="1" lang="ko-KR" altLang="en-US" dirty="0"/>
              <a:t> 여전히 정확하지 않은 </a:t>
            </a:r>
            <a:r>
              <a:rPr kumimoji="1" lang="ko-KR" altLang="en-US" dirty="0" err="1"/>
              <a:t>로컬라이제이션이</a:t>
            </a:r>
            <a:r>
              <a:rPr kumimoji="1" lang="ko-KR" altLang="en-US" dirty="0"/>
              <a:t> 나온다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3076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518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이전 오브젝트 </a:t>
            </a:r>
            <a:r>
              <a:rPr kumimoji="1" lang="ko-KR" altLang="en-US" dirty="0" err="1"/>
              <a:t>디텍션에서는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DPM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RPM</a:t>
            </a:r>
            <a:r>
              <a:rPr kumimoji="1" lang="ko-KR" altLang="en-US" dirty="0"/>
              <a:t>이 소개되었는데</a:t>
            </a:r>
            <a:r>
              <a:rPr kumimoji="1" lang="en-US" altLang="ko-KR" dirty="0"/>
              <a:t>, DPM</a:t>
            </a:r>
            <a:r>
              <a:rPr kumimoji="1" lang="ko-KR" altLang="en-US" dirty="0"/>
              <a:t>은 슬라이딩 윈도우 방식을 취합니다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일정 크기의 윈도우가 이미지 전체를 훑어가면서 객체가 있을 법한 부분을 추출합니다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객체의 크기도 다양하기 때문에 다양한 크기의 윈도우가 필요하고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그렇기에 굉장히 </a:t>
            </a:r>
            <a:r>
              <a:rPr kumimoji="1" lang="ko-KR" altLang="en-US" dirty="0" err="1"/>
              <a:t>오랜시간이</a:t>
            </a:r>
            <a:r>
              <a:rPr kumimoji="1" lang="ko-KR" altLang="en-US" dirty="0"/>
              <a:t> 걸리게 됩니다</a:t>
            </a:r>
            <a:r>
              <a:rPr kumimoji="1" lang="en-US" altLang="ko-KR" dirty="0"/>
              <a:t>. R-CNN</a:t>
            </a:r>
            <a:r>
              <a:rPr kumimoji="1" lang="ko-KR" altLang="en-US" dirty="0"/>
              <a:t>에서는 슬라이딩 윈도우 방식보다는 조금 빠른 </a:t>
            </a:r>
            <a:r>
              <a:rPr kumimoji="1" lang="en-US" altLang="ko-KR" dirty="0"/>
              <a:t>selective search</a:t>
            </a:r>
            <a:r>
              <a:rPr kumimoji="1" lang="ko-KR" altLang="en-US" dirty="0"/>
              <a:t>라는 방식을 이용하는데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간단히 </a:t>
            </a:r>
            <a:r>
              <a:rPr kumimoji="1" lang="en-US" altLang="ko-KR" dirty="0"/>
              <a:t>selective search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설명하자면 그림처럼 픽셀 단위로 유사한 영역을 가진 것들 끼리 조금씩 </a:t>
            </a:r>
            <a:r>
              <a:rPr kumimoji="1" lang="en-US" altLang="ko-KR" dirty="0"/>
              <a:t>merge</a:t>
            </a:r>
            <a:r>
              <a:rPr kumimoji="1" lang="ko-KR" altLang="en-US" dirty="0"/>
              <a:t>해서 </a:t>
            </a:r>
            <a:r>
              <a:rPr kumimoji="1" lang="en-US" altLang="ko-KR" dirty="0"/>
              <a:t>2000</a:t>
            </a:r>
            <a:r>
              <a:rPr kumimoji="1" lang="ko-KR" altLang="en-US" dirty="0"/>
              <a:t>개 가량의 </a:t>
            </a:r>
            <a:r>
              <a:rPr kumimoji="1" lang="en-US" altLang="ko-KR" dirty="0"/>
              <a:t>region proposal</a:t>
            </a:r>
            <a:r>
              <a:rPr kumimoji="1" lang="ko-KR" altLang="en-US" dirty="0"/>
              <a:t>을 뽑아냅니다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057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image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448 </a:t>
            </a:r>
            <a:r>
              <a:rPr kumimoji="1" lang="ko-KR" altLang="en-US" dirty="0"/>
              <a:t>* </a:t>
            </a:r>
            <a:r>
              <a:rPr kumimoji="1" lang="en-US" altLang="ko-KR" dirty="0"/>
              <a:t>448</a:t>
            </a:r>
            <a:r>
              <a:rPr kumimoji="1" lang="ko-KR" altLang="en-US" dirty="0"/>
              <a:t>로 맞춰서 </a:t>
            </a:r>
            <a:r>
              <a:rPr kumimoji="1" lang="en-US" altLang="ko-KR" dirty="0"/>
              <a:t>input</a:t>
            </a:r>
            <a:r>
              <a:rPr kumimoji="1" lang="ko-KR" altLang="en-US" dirty="0"/>
              <a:t>값으로 주어</a:t>
            </a:r>
            <a:r>
              <a:rPr kumimoji="1" lang="en-US" altLang="ko-KR" dirty="0"/>
              <a:t> CNN</a:t>
            </a:r>
            <a:r>
              <a:rPr kumimoji="1" lang="ko-KR" altLang="en-US" dirty="0"/>
              <a:t>을 돌리게 되면 바로 동시에 모든 </a:t>
            </a:r>
            <a:r>
              <a:rPr kumimoji="1" lang="en-US" altLang="ko-KR" dirty="0"/>
              <a:t>bounding box</a:t>
            </a:r>
            <a:r>
              <a:rPr kumimoji="1" lang="ko-KR" altLang="en-US" dirty="0"/>
              <a:t>의 좌표와 각각의 클래스확률들을 출력하게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이를 </a:t>
            </a:r>
            <a:r>
              <a:rPr kumimoji="1" lang="en-US" altLang="ko-KR" dirty="0"/>
              <a:t>non-max suppression</a:t>
            </a:r>
            <a:r>
              <a:rPr kumimoji="1" lang="ko-KR" altLang="en-US" dirty="0"/>
              <a:t>의 방법으로 중복된 박스들을 제거하면 최종적으로 오브젝트를 </a:t>
            </a:r>
            <a:r>
              <a:rPr kumimoji="1" lang="ko-KR" altLang="en-US" dirty="0" err="1"/>
              <a:t>디텍트할</a:t>
            </a:r>
            <a:r>
              <a:rPr kumimoji="1" lang="ko-KR" altLang="en-US" dirty="0"/>
              <a:t> 수 있게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non max suppression </a:t>
            </a:r>
            <a:r>
              <a:rPr kumimoji="1" lang="ko-KR" altLang="en-US" dirty="0"/>
              <a:t>방법은 뒤에서 좀더 자세히 설명하겠습니다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속도가 빠를 수밖에 없고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이미지 전체를 보고 </a:t>
            </a:r>
            <a:r>
              <a:rPr kumimoji="1" lang="ko-KR" altLang="en-US" dirty="0" err="1"/>
              <a:t>트레이닝하므로</a:t>
            </a:r>
            <a:r>
              <a:rPr kumimoji="1" lang="ko-KR" altLang="en-US" dirty="0"/>
              <a:t> 이미지의 </a:t>
            </a:r>
            <a:r>
              <a:rPr kumimoji="1" lang="en-US" altLang="ko-KR" dirty="0"/>
              <a:t>contextual</a:t>
            </a:r>
            <a:r>
              <a:rPr kumimoji="1" lang="ko-KR" altLang="en-US" dirty="0"/>
              <a:t>한 정보도 얻을 수 있게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그렇기에 좀더 </a:t>
            </a:r>
            <a:r>
              <a:rPr kumimoji="1" lang="en-US" altLang="ko-KR" dirty="0"/>
              <a:t>generalizable</a:t>
            </a:r>
            <a:r>
              <a:rPr kumimoji="1" lang="ko-KR" altLang="en-US" dirty="0"/>
              <a:t>한 표현도 배울 수가 있게 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1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이미지를 </a:t>
            </a:r>
            <a:r>
              <a:rPr kumimoji="1" lang="en-US" altLang="ko-KR" dirty="0"/>
              <a:t>s</a:t>
            </a:r>
            <a:r>
              <a:rPr kumimoji="1" lang="ko-KR" altLang="en-US" dirty="0"/>
              <a:t>바이</a:t>
            </a:r>
            <a:r>
              <a:rPr kumimoji="1" lang="en-US" altLang="ko-KR" dirty="0"/>
              <a:t>s</a:t>
            </a:r>
            <a:r>
              <a:rPr kumimoji="1" lang="ko-KR" altLang="en-US" dirty="0"/>
              <a:t>의 그리드로 나눈다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4276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그리드 안에서는 숫자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개로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박스를 표현하고</a:t>
            </a:r>
            <a:r>
              <a:rPr kumimoji="1" lang="en-US" altLang="ko-KR" dirty="0"/>
              <a:t>, confidence score</a:t>
            </a:r>
            <a:r>
              <a:rPr kumimoji="1" lang="ko-KR" altLang="en-US" dirty="0"/>
              <a:t>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 그 </a:t>
            </a:r>
            <a:r>
              <a:rPr kumimoji="1" lang="ko-KR" altLang="en-US" dirty="0" err="1"/>
              <a:t>바운딩박스가</a:t>
            </a:r>
            <a:r>
              <a:rPr kumimoji="1" lang="ko-KR" altLang="en-US" dirty="0"/>
              <a:t> 얼마나 물체를 많이 포함하고 있는지의 </a:t>
            </a:r>
            <a:r>
              <a:rPr kumimoji="1" lang="ko-KR" altLang="en-US" dirty="0" err="1"/>
              <a:t>가능성를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나타냄으로서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물체가 있을 확률과 예측한 박스와 실제 객체가 있는 박스가 얼마나 같은지를 나타내는 </a:t>
            </a:r>
            <a:r>
              <a:rPr kumimoji="1" lang="en-US" altLang="ko-KR" dirty="0"/>
              <a:t>IOU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곱해서 나타낸다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물체가 많이 포함되어 있는 </a:t>
            </a:r>
            <a:r>
              <a:rPr kumimoji="1" lang="en-US" altLang="ko-KR" dirty="0"/>
              <a:t>confidence score</a:t>
            </a:r>
            <a:r>
              <a:rPr kumimoji="1" lang="ko-KR" altLang="en-US" dirty="0"/>
              <a:t>가 큰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박스는 더 진한 박스로 표현하게 됩니다</a:t>
            </a:r>
            <a:r>
              <a:rPr kumimoji="1" lang="en-US" altLang="ko-KR" dirty="0"/>
              <a:t>.  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2851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또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 마다가 아니고 각 그리드 </a:t>
            </a:r>
            <a:r>
              <a:rPr kumimoji="1" lang="ko-KR" altLang="en-US" dirty="0" err="1"/>
              <a:t>셀마다</a:t>
            </a:r>
            <a:r>
              <a:rPr kumimoji="1" lang="ko-KR" altLang="en-US" dirty="0"/>
              <a:t> 오브젝트중에서도 각각의 클래스가 얼마의 확률로 오브젝트가 존재하는지를 나타냅니다</a:t>
            </a:r>
            <a:r>
              <a:rPr kumimoji="1" lang="en-US" altLang="ko-KR" dirty="0"/>
              <a:t>. 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507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논문같은 경우에는 </a:t>
            </a:r>
            <a:r>
              <a:rPr kumimoji="1" lang="en-US" altLang="ko-KR" dirty="0" err="1"/>
              <a:t>voc</a:t>
            </a:r>
            <a:r>
              <a:rPr kumimoji="1" lang="en-US" altLang="ko-KR" dirty="0"/>
              <a:t> (</a:t>
            </a:r>
            <a:r>
              <a:rPr kumimoji="1" lang="ko-KR" altLang="en-US" dirty="0"/>
              <a:t>복수 사물 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데이터에서 전체를 </a:t>
            </a:r>
            <a:r>
              <a:rPr kumimoji="1" lang="en-US" altLang="ko-KR" dirty="0"/>
              <a:t>7</a:t>
            </a:r>
            <a:r>
              <a:rPr kumimoji="1" lang="ko-KR" altLang="en-US" dirty="0"/>
              <a:t>바이</a:t>
            </a:r>
            <a:r>
              <a:rPr kumimoji="1" lang="en-US" altLang="ko-KR" dirty="0"/>
              <a:t>7</a:t>
            </a:r>
            <a:r>
              <a:rPr kumimoji="1" lang="ko-KR" altLang="en-US" dirty="0"/>
              <a:t>로 나누고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하나의 </a:t>
            </a:r>
            <a:r>
              <a:rPr kumimoji="1" lang="ko-KR" altLang="en-US" dirty="0" err="1"/>
              <a:t>그리드셀에</a:t>
            </a:r>
            <a:r>
              <a:rPr kumimoji="1" lang="ko-KR" altLang="en-US" dirty="0"/>
              <a:t> 대해서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바운딩박스는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클래스는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 해서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4550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</a:t>
            </a:r>
            <a:r>
              <a:rPr kumimoji="1" lang="en-US" altLang="ko-KR" dirty="0"/>
              <a:t>7</a:t>
            </a:r>
            <a:r>
              <a:rPr kumimoji="1" lang="ko-KR" altLang="en-US" dirty="0"/>
              <a:t>*</a:t>
            </a:r>
            <a:r>
              <a:rPr kumimoji="1" lang="en-US" altLang="ko-KR" dirty="0"/>
              <a:t>7</a:t>
            </a:r>
            <a:r>
              <a:rPr kumimoji="1" lang="ko-KR" altLang="en-US" dirty="0"/>
              <a:t>*</a:t>
            </a:r>
            <a:r>
              <a:rPr kumimoji="1" lang="en-US" altLang="ko-KR" dirty="0"/>
              <a:t>30</a:t>
            </a:r>
            <a:r>
              <a:rPr kumimoji="1" lang="ko-KR" altLang="en-US" dirty="0" err="1"/>
              <a:t>텐서가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디텍션</a:t>
            </a:r>
            <a:r>
              <a:rPr kumimoji="1" lang="ko-KR" altLang="en-US" dirty="0"/>
              <a:t> 과정에서 사용이 되게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각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 별로 각 클래스에 대한 신뢰도 예측 점수를 구해서 최종적으로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박스가 어떤 클래스인지를 판별하게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4790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9666E-7E27-EF4F-A347-9A1B3E82B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1FF5E1-9EF5-B24C-AFF2-50443F21F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345D6A-CA52-C648-8D24-E7A2259C7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A6663D-618A-8144-A57E-BA76C8B8A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D18AE-882C-9A44-AC3F-A9AD868E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7039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E3071-2B87-FE4C-8DE0-EC88FB70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E7512F-FE08-6C4E-A1BD-DB0B6B99A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8FF8C5-3733-A940-84FF-C29FA9770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39DEC-362F-914D-B42F-D21D28D1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F191F-1A41-DC45-A547-92004CF9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5465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0296C3-C3FE-7F46-B177-D5820F427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216A34-E4FE-0A4B-9BC9-069352636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72B81B-8EE2-6946-9BC0-8D5592113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94FA5-121D-614D-B035-A36E7646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F319C-629C-E448-A44E-90991B12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89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F4031-354B-9442-B629-A55106E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83E2F-3B83-2949-B144-8B8B14E7D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29DADE-1E67-2440-8833-232F2341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0B7F7-30C8-E143-AAEB-86B19373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0D2A67-9148-9544-A679-82E4E4574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971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5D59E-420F-5B46-80FB-BF95103DC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C04447-F6A9-F345-BB6A-4BD13744F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279963-EDE3-1149-9CE7-21192D922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0B64EB-F5AF-0343-B7BD-137AA511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13C56-E9B4-214B-B131-31F5EF3B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5843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E33C2-7F59-C043-85D5-7D2B8AE5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9A5C70-1B81-3048-87CC-D3226CBCE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12067A-927B-544B-B74C-1170DCBB5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7B1335-9530-D543-A7ED-34F63BAA3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4AFE06-0F6B-6A4B-80A2-9FDF552D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4D2803-4965-994C-B5BE-B0B6BF4D0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9388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DA410-7118-8744-BC24-2716882E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9D3AC5-C54A-4C4C-B0C6-FF4002CCE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347D82-644D-6C42-8FEE-2E928C5A7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F170D5-0287-0148-85C3-2B09DB27E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6CC8E8-D7F6-E543-BD62-55511FE4E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2D7AD5-53A0-B442-A1C3-B50D0ECAC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589955-4A72-A041-8BD6-EE9CCCEC5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DB8279-582E-E140-B19F-F9966E52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459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771DD-5D46-0448-B33D-0F7351AD8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765E6F-5FE1-3845-A96B-83EF9A32E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6C4D9F-D4AA-FD4B-97E9-A910BCC26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233685-AD43-6B47-8060-FD17BC007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576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81D886-3369-6443-B3A3-3A7ECA867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6CE983-6722-6C43-926F-2F5EF740E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584A15-E8A5-0D40-928E-26F2BE7C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8881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024DA-3E3A-D14D-BFC3-16AD8B53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7AEBB9-8706-E94A-A69F-AAE66E0F1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2CEFD7-D1A8-E84B-97F9-F237519BB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B8F73A-1BA0-4841-9981-45998DE0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B16A2F-B6F0-EE4A-B4B1-0A797AF0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0B2EC6-4D1A-484B-9C7F-275845BD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408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520AC-DCCB-B544-89F1-19D09CDB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B35D96-7125-5848-A18B-667CD9F77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F8FFF7-A28E-1544-9790-A4AB1A4D3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F67938-F01D-4C4F-8E94-EEEAD8BF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41C5A0-EA43-514B-B2AF-E5033CECF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3E49FD-CB4F-1E47-91AF-226DB6871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4339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E6AAAD-1683-184B-921A-A918DDE10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DBA77D-2167-324B-BBE1-FBAD2F5BA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7B0091-3E23-DD4B-886F-B97EEF739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D5A5D-E157-DD42-A01A-A826357FA6C6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2C9C2-0861-734F-A695-57C4CABFD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8B0E1A-130F-F44F-AE3A-F8EF29B97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581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aeRvtKG21KHdD5lg6Hgyhx5rPq_ZOsGjG5rJ1HP7BbA/pub?start=false&amp;loop=false&amp;delayms=3000&amp;slide=id.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4C65A-C1D2-5343-8CCB-6656E66CB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5669" y="1122363"/>
            <a:ext cx="9144000" cy="2387600"/>
          </a:xfrm>
        </p:spPr>
        <p:txBody>
          <a:bodyPr/>
          <a:lstStyle/>
          <a:p>
            <a:pPr algn="l"/>
            <a:r>
              <a:rPr kumimoji="1" lang="en-US" altLang="ko-KR" sz="8000"/>
              <a:t>  Y    O    L    O</a:t>
            </a:r>
            <a:br>
              <a:rPr kumimoji="1" lang="en-US" altLang="ko-KR" sz="8000"/>
            </a:br>
            <a:r>
              <a:rPr kumimoji="1" lang="en-US" altLang="ko-KR" sz="4000"/>
              <a:t>   YOU     ONLY      LOOK    ONCE</a:t>
            </a:r>
            <a:endParaRPr kumimoji="1"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ADC5CD-CCE3-744E-AF82-926D80E2A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65807"/>
            <a:ext cx="9144000" cy="1655762"/>
          </a:xfrm>
        </p:spPr>
        <p:txBody>
          <a:bodyPr/>
          <a:lstStyle/>
          <a:p>
            <a:pPr algn="r"/>
            <a:r>
              <a:rPr kumimoji="1" lang="ko-KR" altLang="en-US"/>
              <a:t>국민대학교</a:t>
            </a:r>
            <a:endParaRPr kumimoji="1" lang="en-US" altLang="ko-KR"/>
          </a:p>
          <a:p>
            <a:pPr algn="r"/>
            <a:r>
              <a:rPr kumimoji="1" lang="en-US" altLang="ko-KR"/>
              <a:t>M2019170 </a:t>
            </a:r>
          </a:p>
          <a:p>
            <a:pPr algn="r"/>
            <a:r>
              <a:rPr kumimoji="1" lang="ko-KR" altLang="en-US"/>
              <a:t>허성실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638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7FABE-75D5-7340-8595-735D9006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Unified detection</a:t>
            </a:r>
            <a:endParaRPr kumimoji="1"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07A05E-1D06-8648-81A7-2FCF8C832D5E}"/>
              </a:ext>
            </a:extLst>
          </p:cNvPr>
          <p:cNvGrpSpPr/>
          <p:nvPr/>
        </p:nvGrpSpPr>
        <p:grpSpPr>
          <a:xfrm>
            <a:off x="2264079" y="1710840"/>
            <a:ext cx="8057608" cy="1978273"/>
            <a:chOff x="1261756" y="1690688"/>
            <a:chExt cx="8057608" cy="19782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6BEE579-13E2-B742-841D-498634999BC1}"/>
                </a:ext>
              </a:extLst>
            </p:cNvPr>
            <p:cNvGrpSpPr/>
            <p:nvPr/>
          </p:nvGrpSpPr>
          <p:grpSpPr>
            <a:xfrm>
              <a:off x="1261756" y="1690688"/>
              <a:ext cx="8057608" cy="1628384"/>
              <a:chOff x="1512276" y="1825625"/>
              <a:chExt cx="7508631" cy="1618643"/>
            </a:xfrm>
          </p:grpSpPr>
          <p:sp>
            <p:nvSpPr>
              <p:cNvPr id="4" name="정육면체 3">
                <a:extLst>
                  <a:ext uri="{FF2B5EF4-FFF2-40B4-BE49-F238E27FC236}">
                    <a16:creationId xmlns:a16="http://schemas.microsoft.com/office/drawing/2014/main" id="{57A85A82-DC06-9647-B884-639F66CD91CF}"/>
                  </a:ext>
                </a:extLst>
              </p:cNvPr>
              <p:cNvSpPr/>
              <p:nvPr/>
            </p:nvSpPr>
            <p:spPr>
              <a:xfrm>
                <a:off x="1512276" y="1825625"/>
                <a:ext cx="7508631" cy="1603375"/>
              </a:xfrm>
              <a:prstGeom prst="cube">
                <a:avLst>
                  <a:gd name="adj" fmla="val 28704"/>
                </a:avLst>
              </a:prstGeom>
              <a:noFill/>
              <a:ln w="25400">
                <a:solidFill>
                  <a:schemeClr val="accent3">
                    <a:lumMod val="50000"/>
                  </a:schemeClr>
                </a:solidFill>
              </a:ln>
              <a:scene3d>
                <a:camera prst="orthographicFront">
                  <a:rot lat="0" lon="12899976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cxnSp>
            <p:nvCxnSpPr>
              <p:cNvPr id="6" name="직선 연결선[R] 5">
                <a:extLst>
                  <a:ext uri="{FF2B5EF4-FFF2-40B4-BE49-F238E27FC236}">
                    <a16:creationId xmlns:a16="http://schemas.microsoft.com/office/drawing/2014/main" id="{965DB156-2B0E-4245-9D2F-58FDB9022B4D}"/>
                  </a:ext>
                </a:extLst>
              </p:cNvPr>
              <p:cNvCxnSpPr/>
              <p:nvPr/>
            </p:nvCxnSpPr>
            <p:spPr>
              <a:xfrm>
                <a:off x="2555352" y="3151188"/>
                <a:ext cx="5750169" cy="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02EC2A3E-6BE4-E048-8E4B-EB94D333AD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5089" y="2919048"/>
                <a:ext cx="0" cy="320065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780FBACF-42EB-C540-9191-9168D67A6446}"/>
                  </a:ext>
                </a:extLst>
              </p:cNvPr>
              <p:cNvCxnSpPr/>
              <p:nvPr/>
            </p:nvCxnSpPr>
            <p:spPr>
              <a:xfrm>
                <a:off x="2385089" y="2919048"/>
                <a:ext cx="158261" cy="23214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699A3B84-8533-7549-BCBA-C0E90A4AC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3474" y="3151188"/>
                <a:ext cx="0" cy="29308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39E2683E-FB65-4F40-B481-074E40B39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7857" y="3138662"/>
                <a:ext cx="0" cy="30480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7D961F-0577-5646-A362-163B1438D0E1}"/>
                </a:ext>
              </a:extLst>
            </p:cNvPr>
            <p:cNvSpPr txBox="1"/>
            <p:nvPr/>
          </p:nvSpPr>
          <p:spPr>
            <a:xfrm>
              <a:off x="2118074" y="3299629"/>
              <a:ext cx="1506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rgbClr val="0070C0"/>
                  </a:solidFill>
                </a:rPr>
                <a:t>x, y, w, h, C</a:t>
              </a:r>
              <a:endParaRPr kumimoji="1"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A927DB-C325-CC4B-A937-F7E3EDD615BB}"/>
                </a:ext>
              </a:extLst>
            </p:cNvPr>
            <p:cNvSpPr txBox="1"/>
            <p:nvPr/>
          </p:nvSpPr>
          <p:spPr>
            <a:xfrm>
              <a:off x="3511749" y="3279014"/>
              <a:ext cx="1506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rgbClr val="0070C0"/>
                  </a:solidFill>
                </a:rPr>
                <a:t>x, y, w, h, C</a:t>
              </a:r>
              <a:endParaRPr kumimoji="1"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2BDD35-C199-DF47-AF4A-A00921481E6B}"/>
                </a:ext>
              </a:extLst>
            </p:cNvPr>
            <p:cNvSpPr txBox="1"/>
            <p:nvPr/>
          </p:nvSpPr>
          <p:spPr>
            <a:xfrm>
              <a:off x="5542175" y="3266960"/>
              <a:ext cx="2161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rgbClr val="0070C0"/>
                  </a:solidFill>
                </a:rPr>
                <a:t>Class probabilities</a:t>
              </a:r>
              <a:endParaRPr kumimoji="1" lang="ko-KR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F2B5F4-0950-7A48-87CC-9764F519DE20}"/>
              </a:ext>
            </a:extLst>
          </p:cNvPr>
          <p:cNvSpPr txBox="1"/>
          <p:nvPr/>
        </p:nvSpPr>
        <p:spPr>
          <a:xfrm>
            <a:off x="3763749" y="2442455"/>
            <a:ext cx="300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7 x 7  x 30 tensor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7F8AA8A-81E4-734E-BA70-F9E83390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079" y="4090182"/>
            <a:ext cx="7658100" cy="10287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1A8D56-ED54-7245-BDE0-F4E08A12B363}"/>
              </a:ext>
            </a:extLst>
          </p:cNvPr>
          <p:cNvSpPr txBox="1"/>
          <p:nvPr/>
        </p:nvSpPr>
        <p:spPr>
          <a:xfrm>
            <a:off x="7107830" y="5238869"/>
            <a:ext cx="4892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bounding box</a:t>
            </a:r>
            <a:r>
              <a:rPr kumimoji="1" lang="ko-KR" altLang="en-US" dirty="0"/>
              <a:t>가</a:t>
            </a:r>
            <a:r>
              <a:rPr kumimoji="1" lang="en-US" altLang="ko-KR" dirty="0"/>
              <a:t> </a:t>
            </a:r>
            <a:r>
              <a:rPr kumimoji="1" lang="ko-KR" altLang="en-US" dirty="0"/>
              <a:t>어떤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에 해당하는지를 최종적으로 </a:t>
            </a:r>
            <a:r>
              <a:rPr kumimoji="1" lang="en-US" altLang="ko-KR" dirty="0"/>
              <a:t>detection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4985B8-2B9A-F641-9C7E-C064908B0B41}"/>
              </a:ext>
            </a:extLst>
          </p:cNvPr>
          <p:cNvSpPr txBox="1"/>
          <p:nvPr/>
        </p:nvSpPr>
        <p:spPr>
          <a:xfrm>
            <a:off x="838200" y="1641276"/>
            <a:ext cx="489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- Final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Output:</a:t>
            </a:r>
            <a:endParaRPr kumimoji="1" lang="ko-KR" altLang="en-US" sz="2000" dirty="0"/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2AF3934B-DBB7-D54A-8940-E5A9E574AE30}"/>
              </a:ext>
            </a:extLst>
          </p:cNvPr>
          <p:cNvSpPr/>
          <p:nvPr/>
        </p:nvSpPr>
        <p:spPr>
          <a:xfrm>
            <a:off x="6093129" y="3689113"/>
            <a:ext cx="199754" cy="4010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4964C29-273F-B748-B093-31C78FC07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73" y="2357039"/>
            <a:ext cx="1551589" cy="1551589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9B180A-9B18-E044-A6D5-2543E3FD13A3}"/>
              </a:ext>
            </a:extLst>
          </p:cNvPr>
          <p:cNvSpPr/>
          <p:nvPr/>
        </p:nvSpPr>
        <p:spPr>
          <a:xfrm>
            <a:off x="2127738" y="3656444"/>
            <a:ext cx="242824" cy="252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6" name="구부러진 연결선[U] 35">
            <a:extLst>
              <a:ext uri="{FF2B5EF4-FFF2-40B4-BE49-F238E27FC236}">
                <a16:creationId xmlns:a16="http://schemas.microsoft.com/office/drawing/2014/main" id="{83FF955B-F5F6-6043-8FEF-F32720BADEB5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370562" y="3132834"/>
            <a:ext cx="830144" cy="649702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01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55A3F-0586-314C-8219-13F057CE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109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Design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847E36-5F85-C647-98AC-F77936EFE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8" y="2246249"/>
            <a:ext cx="10342924" cy="3640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1F2AEC-C25F-B14F-90A9-EEA6B738F85E}"/>
              </a:ext>
            </a:extLst>
          </p:cNvPr>
          <p:cNvSpPr txBox="1"/>
          <p:nvPr/>
        </p:nvSpPr>
        <p:spPr>
          <a:xfrm>
            <a:off x="838200" y="1392213"/>
            <a:ext cx="2932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Modified </a:t>
            </a:r>
            <a:r>
              <a:rPr kumimoji="1" lang="en-US" altLang="ko-KR" sz="2000" dirty="0" err="1"/>
              <a:t>GoogleNet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8370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ABA85-412D-3F4C-A69B-79B7CDEF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4633C2-AF1B-1548-9DE6-064EC1751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Pretrain with ImageNet 1000-class competition dataset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Increase the input size twice(224 x 224 -&gt; 448 x 448)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Final layer predicts class probabilities &amp; bounding box coordinates.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76C915-5B97-254F-9BD3-887F4D499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30" y="4270502"/>
            <a:ext cx="4310810" cy="172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65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51478-3551-3A4E-B520-0E1B43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770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Training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C6A40-1AAF-7E48-A5AA-CAB801D0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670"/>
            <a:ext cx="10515600" cy="477960"/>
          </a:xfrm>
        </p:spPr>
        <p:txBody>
          <a:bodyPr/>
          <a:lstStyle/>
          <a:p>
            <a:r>
              <a:rPr kumimoji="1" lang="en-US" altLang="ko-KR" dirty="0"/>
              <a:t>Loss function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8FC62-9837-2646-9845-0291E4A62A27}"/>
              </a:ext>
            </a:extLst>
          </p:cNvPr>
          <p:cNvSpPr txBox="1"/>
          <p:nvPr/>
        </p:nvSpPr>
        <p:spPr>
          <a:xfrm>
            <a:off x="8110905" y="2620143"/>
            <a:ext cx="363708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i</a:t>
            </a:r>
            <a:r>
              <a:rPr kumimoji="1" lang="en-US" altLang="ko-KR" dirty="0"/>
              <a:t>: cell’s index</a:t>
            </a:r>
          </a:p>
          <a:p>
            <a:r>
              <a:rPr kumimoji="1" lang="en-US" altLang="ko-KR" dirty="0"/>
              <a:t>J: bounding box detector’s index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CF4F9-C77B-1241-B9B4-47FBEA077D2D}"/>
              </a:ext>
            </a:extLst>
          </p:cNvPr>
          <p:cNvSpPr txBox="1"/>
          <p:nvPr/>
        </p:nvSpPr>
        <p:spPr>
          <a:xfrm>
            <a:off x="7786906" y="1753171"/>
            <a:ext cx="42850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rgbClr val="FF0000"/>
                </a:solidFill>
              </a:rPr>
              <a:t>Obj</a:t>
            </a:r>
            <a:r>
              <a:rPr kumimoji="1" lang="ko-KR" altLang="en-US" dirty="0">
                <a:solidFill>
                  <a:srgbClr val="FF0000"/>
                </a:solidFill>
              </a:rPr>
              <a:t>와 </a:t>
            </a:r>
            <a:r>
              <a:rPr kumimoji="1" lang="en-US" altLang="ko-KR" dirty="0" err="1">
                <a:solidFill>
                  <a:srgbClr val="FF0000"/>
                </a:solidFill>
              </a:rPr>
              <a:t>noobj</a:t>
            </a:r>
            <a:r>
              <a:rPr kumimoji="1" lang="ko-KR" altLang="en-US" dirty="0">
                <a:solidFill>
                  <a:srgbClr val="FF0000"/>
                </a:solidFill>
              </a:rPr>
              <a:t>는 </a:t>
            </a:r>
            <a:r>
              <a:rPr kumimoji="1" lang="en-US" altLang="ko-KR" dirty="0">
                <a:solidFill>
                  <a:srgbClr val="FF0000"/>
                </a:solidFill>
              </a:rPr>
              <a:t>responsible</a:t>
            </a:r>
            <a:r>
              <a:rPr kumimoji="1" lang="ko-KR" altLang="en-US" dirty="0">
                <a:solidFill>
                  <a:srgbClr val="FF0000"/>
                </a:solidFill>
              </a:rPr>
              <a:t> 유무를 뜻함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E61120D-F9A4-FE46-B4D1-2615EF786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250" y="102812"/>
            <a:ext cx="5285740" cy="15594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830B6D-294D-7344-B1A8-C3F636CDD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74" y="1824924"/>
            <a:ext cx="6956314" cy="479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8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4C1FF5-18EC-4A43-BBA9-153CD4C306DA}"/>
              </a:ext>
            </a:extLst>
          </p:cNvPr>
          <p:cNvSpPr/>
          <p:nvPr/>
        </p:nvSpPr>
        <p:spPr>
          <a:xfrm>
            <a:off x="9574156" y="1723509"/>
            <a:ext cx="2049536" cy="20933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951478-3551-3A4E-B520-0E1B43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770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Training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C6A40-1AAF-7E48-A5AA-CAB801D0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817"/>
            <a:ext cx="10515600" cy="477960"/>
          </a:xfrm>
        </p:spPr>
        <p:txBody>
          <a:bodyPr/>
          <a:lstStyle/>
          <a:p>
            <a:r>
              <a:rPr kumimoji="1" lang="en-US" altLang="ko-KR" dirty="0"/>
              <a:t>Loss function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5830B6D-294D-7344-B1A8-C3F636CD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210" y="1705142"/>
            <a:ext cx="5956190" cy="41057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0B0629-02D7-C54C-9DB9-3C9E2DE25A14}"/>
              </a:ext>
            </a:extLst>
          </p:cNvPr>
          <p:cNvSpPr/>
          <p:nvPr/>
        </p:nvSpPr>
        <p:spPr>
          <a:xfrm>
            <a:off x="2617844" y="1829872"/>
            <a:ext cx="5680582" cy="15425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4B4F5-8811-D14B-9F0B-0071DD4D00F3}"/>
              </a:ext>
            </a:extLst>
          </p:cNvPr>
          <p:cNvSpPr txBox="1"/>
          <p:nvPr/>
        </p:nvSpPr>
        <p:spPr>
          <a:xfrm>
            <a:off x="1106226" y="2473146"/>
            <a:ext cx="164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Localization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265F13-3C0C-8A4F-A56D-E4367A315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8348" y="1859717"/>
            <a:ext cx="1861152" cy="17282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B29BDF-0449-F34E-BB47-2E7E3E193E72}"/>
              </a:ext>
            </a:extLst>
          </p:cNvPr>
          <p:cNvSpPr txBox="1"/>
          <p:nvPr/>
        </p:nvSpPr>
        <p:spPr>
          <a:xfrm>
            <a:off x="2904393" y="1921352"/>
            <a:ext cx="30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</a:rPr>
              <a:t>5</a:t>
            </a:r>
            <a:endParaRPr kumimoji="1"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06B24-3E50-644B-9A06-F05665ADDEAD}"/>
              </a:ext>
            </a:extLst>
          </p:cNvPr>
          <p:cNvSpPr txBox="1"/>
          <p:nvPr/>
        </p:nvSpPr>
        <p:spPr>
          <a:xfrm>
            <a:off x="3466150" y="2657812"/>
            <a:ext cx="30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</a:rPr>
              <a:t>5</a:t>
            </a:r>
            <a:endParaRPr kumimoji="1"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E292AB9-DF81-F646-8849-CCAE5D6F59FA}"/>
              </a:ext>
            </a:extLst>
          </p:cNvPr>
          <p:cNvSpPr/>
          <p:nvPr/>
        </p:nvSpPr>
        <p:spPr>
          <a:xfrm>
            <a:off x="2792786" y="3420417"/>
            <a:ext cx="6362083" cy="2686257"/>
          </a:xfrm>
          <a:prstGeom prst="rect">
            <a:avLst/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7A4E52-17A7-A64A-87DE-2E2D48A17431}"/>
              </a:ext>
            </a:extLst>
          </p:cNvPr>
          <p:cNvSpPr txBox="1"/>
          <p:nvPr/>
        </p:nvSpPr>
        <p:spPr>
          <a:xfrm>
            <a:off x="1183005" y="4302658"/>
            <a:ext cx="164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Classification</a:t>
            </a:r>
            <a:endParaRPr kumimoji="1" lang="ko-KR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69B91A6C-0379-C34E-81AA-76839485F24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8052619" y="2770167"/>
            <a:ext cx="1521537" cy="179510"/>
          </a:xfrm>
          <a:prstGeom prst="curvedConnector3">
            <a:avLst>
              <a:gd name="adj1" fmla="val 50000"/>
            </a:avLst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3587010-C596-BD4F-900E-3648169BB921}"/>
              </a:ext>
            </a:extLst>
          </p:cNvPr>
          <p:cNvSpPr txBox="1"/>
          <p:nvPr/>
        </p:nvSpPr>
        <p:spPr>
          <a:xfrm>
            <a:off x="6234076" y="894430"/>
            <a:ext cx="363708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i</a:t>
            </a:r>
            <a:r>
              <a:rPr kumimoji="1" lang="en-US" altLang="ko-KR" dirty="0"/>
              <a:t>: cell’s index</a:t>
            </a:r>
          </a:p>
          <a:p>
            <a:r>
              <a:rPr kumimoji="1" lang="en-US" altLang="ko-KR" dirty="0"/>
              <a:t>J: bounding box detector’s index</a:t>
            </a:r>
          </a:p>
        </p:txBody>
      </p:sp>
    </p:spTree>
    <p:extLst>
      <p:ext uri="{BB962C8B-B14F-4D97-AF65-F5344CB8AC3E}">
        <p14:creationId xmlns:p14="http://schemas.microsoft.com/office/powerpoint/2010/main" val="1497824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51478-3551-3A4E-B520-0E1B43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770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Training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C6A40-1AAF-7E48-A5AA-CAB801D0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249"/>
            <a:ext cx="10515600" cy="477960"/>
          </a:xfrm>
        </p:spPr>
        <p:txBody>
          <a:bodyPr/>
          <a:lstStyle/>
          <a:p>
            <a:r>
              <a:rPr kumimoji="1" lang="en-US" altLang="ko-KR" dirty="0"/>
              <a:t>Loss function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5830B6D-294D-7344-B1A8-C3F636CD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210" y="1705142"/>
            <a:ext cx="5956190" cy="41057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0B0629-02D7-C54C-9DB9-3C9E2DE25A14}"/>
              </a:ext>
            </a:extLst>
          </p:cNvPr>
          <p:cNvSpPr/>
          <p:nvPr/>
        </p:nvSpPr>
        <p:spPr>
          <a:xfrm>
            <a:off x="2794036" y="3392460"/>
            <a:ext cx="6566273" cy="27142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4B4F5-8811-D14B-9F0B-0071DD4D00F3}"/>
              </a:ext>
            </a:extLst>
          </p:cNvPr>
          <p:cNvSpPr txBox="1"/>
          <p:nvPr/>
        </p:nvSpPr>
        <p:spPr>
          <a:xfrm>
            <a:off x="1011983" y="2364135"/>
            <a:ext cx="164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Localization</a:t>
            </a:r>
            <a:endParaRPr kumimoji="1" lang="ko-KR" alt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B29BDF-0449-F34E-BB47-2E7E3E193E72}"/>
              </a:ext>
            </a:extLst>
          </p:cNvPr>
          <p:cNvSpPr txBox="1"/>
          <p:nvPr/>
        </p:nvSpPr>
        <p:spPr>
          <a:xfrm>
            <a:off x="2904393" y="1921352"/>
            <a:ext cx="30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</a:rPr>
              <a:t>5</a:t>
            </a:r>
            <a:endParaRPr kumimoji="1"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06B24-3E50-644B-9A06-F05665ADDEAD}"/>
              </a:ext>
            </a:extLst>
          </p:cNvPr>
          <p:cNvSpPr txBox="1"/>
          <p:nvPr/>
        </p:nvSpPr>
        <p:spPr>
          <a:xfrm>
            <a:off x="3466150" y="2657812"/>
            <a:ext cx="30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</a:rPr>
              <a:t>5</a:t>
            </a:r>
            <a:endParaRPr kumimoji="1"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E292AB9-DF81-F646-8849-CCAE5D6F59FA}"/>
              </a:ext>
            </a:extLst>
          </p:cNvPr>
          <p:cNvSpPr/>
          <p:nvPr/>
        </p:nvSpPr>
        <p:spPr>
          <a:xfrm>
            <a:off x="2656233" y="1810209"/>
            <a:ext cx="5570586" cy="1539932"/>
          </a:xfrm>
          <a:prstGeom prst="rect">
            <a:avLst/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7A4E52-17A7-A64A-87DE-2E2D48A17431}"/>
              </a:ext>
            </a:extLst>
          </p:cNvPr>
          <p:cNvSpPr txBox="1"/>
          <p:nvPr/>
        </p:nvSpPr>
        <p:spPr>
          <a:xfrm>
            <a:off x="1183005" y="4302658"/>
            <a:ext cx="164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Classification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7586554-149D-6047-8DFC-4EC913328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882" y="5495250"/>
            <a:ext cx="2204503" cy="5033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04A83D-4544-D442-9044-3EE3B8578849}"/>
              </a:ext>
            </a:extLst>
          </p:cNvPr>
          <p:cNvSpPr txBox="1"/>
          <p:nvPr/>
        </p:nvSpPr>
        <p:spPr>
          <a:xfrm>
            <a:off x="5820666" y="3411834"/>
            <a:ext cx="3648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ko-KR" altLang="en-US" sz="15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1BB24D-7906-9F48-A6F4-F932301CF66B}"/>
              </a:ext>
            </a:extLst>
          </p:cNvPr>
          <p:cNvSpPr txBox="1"/>
          <p:nvPr/>
        </p:nvSpPr>
        <p:spPr>
          <a:xfrm>
            <a:off x="4300482" y="4117992"/>
            <a:ext cx="714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</a:rPr>
              <a:t>0.5</a:t>
            </a:r>
            <a:endParaRPr kumimoji="1"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AFB70D-E1D5-844F-8DBB-C19E2D57A50B}"/>
              </a:ext>
            </a:extLst>
          </p:cNvPr>
          <p:cNvSpPr txBox="1"/>
          <p:nvPr/>
        </p:nvSpPr>
        <p:spPr>
          <a:xfrm>
            <a:off x="6096000" y="4164159"/>
            <a:ext cx="3648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ko-KR" altLang="en-US" sz="15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52E4243-9530-F34D-AECF-B4DB6C85F2A9}"/>
              </a:ext>
            </a:extLst>
          </p:cNvPr>
          <p:cNvCxnSpPr>
            <a:cxnSpLocks/>
          </p:cNvCxnSpPr>
          <p:nvPr/>
        </p:nvCxnSpPr>
        <p:spPr>
          <a:xfrm>
            <a:off x="6847740" y="5445105"/>
            <a:ext cx="526455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214425-CA88-3B49-BFE5-03E2A9B1387B}"/>
              </a:ext>
            </a:extLst>
          </p:cNvPr>
          <p:cNvSpPr txBox="1"/>
          <p:nvPr/>
        </p:nvSpPr>
        <p:spPr>
          <a:xfrm>
            <a:off x="7541766" y="963440"/>
            <a:ext cx="363708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i</a:t>
            </a:r>
            <a:r>
              <a:rPr kumimoji="1" lang="en-US" altLang="ko-KR" dirty="0"/>
              <a:t>: cell’s index</a:t>
            </a:r>
          </a:p>
          <a:p>
            <a:r>
              <a:rPr kumimoji="1" lang="en-US" altLang="ko-KR" dirty="0"/>
              <a:t>J: bounding box detector’s index</a:t>
            </a:r>
          </a:p>
        </p:txBody>
      </p:sp>
    </p:spTree>
    <p:extLst>
      <p:ext uri="{BB962C8B-B14F-4D97-AF65-F5344CB8AC3E}">
        <p14:creationId xmlns:p14="http://schemas.microsoft.com/office/powerpoint/2010/main" val="940698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459809-542B-854D-BE38-C1054F07B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4824"/>
            <a:ext cx="12192000" cy="38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94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5F5F74-0342-0A4D-ACD8-AC4DA2FB8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74" y="1766221"/>
            <a:ext cx="11212642" cy="41350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6DC6E0A-8F2F-BA42-811F-654A99303B64}"/>
              </a:ext>
            </a:extLst>
          </p:cNvPr>
          <p:cNvSpPr/>
          <p:nvPr/>
        </p:nvSpPr>
        <p:spPr>
          <a:xfrm>
            <a:off x="344774" y="5366479"/>
            <a:ext cx="1738859" cy="7644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3644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305A81-75E8-B645-8AB3-FFC47FED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31" y="1243559"/>
            <a:ext cx="11592338" cy="43708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4E24F6-E351-0B4A-955D-6F4461A3C932}"/>
              </a:ext>
            </a:extLst>
          </p:cNvPr>
          <p:cNvSpPr/>
          <p:nvPr/>
        </p:nvSpPr>
        <p:spPr>
          <a:xfrm>
            <a:off x="179882" y="5126636"/>
            <a:ext cx="1738859" cy="7644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694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BAB813-DAD2-6A4B-8D4B-2B9CF4230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327150"/>
            <a:ext cx="12077700" cy="42037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710BA4B-7A33-AB4C-A671-823E9644131A}"/>
              </a:ext>
            </a:extLst>
          </p:cNvPr>
          <p:cNvSpPr/>
          <p:nvPr/>
        </p:nvSpPr>
        <p:spPr>
          <a:xfrm>
            <a:off x="0" y="5148601"/>
            <a:ext cx="1738859" cy="7644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747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01724-51B0-A74E-B26A-4DF98E76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2290"/>
          </a:xfrm>
        </p:spPr>
        <p:txBody>
          <a:bodyPr/>
          <a:lstStyle/>
          <a:p>
            <a:r>
              <a:rPr kumimoji="1" lang="en-US" altLang="ko-KR" dirty="0"/>
              <a:t>Object detection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664A8D-82A9-A34D-910B-64F3DB7B9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94" y="1557650"/>
            <a:ext cx="9584098" cy="388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74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70061C-F384-FA47-A22E-39E026FE2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21" y="1690688"/>
            <a:ext cx="11647357" cy="397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70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87" y="194870"/>
            <a:ext cx="10515600" cy="1109271"/>
          </a:xfrm>
        </p:spPr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E6D46C-C273-D64B-9396-F3C4E29EF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4140"/>
            <a:ext cx="12192000" cy="50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5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87" y="194870"/>
            <a:ext cx="10515600" cy="1109271"/>
          </a:xfrm>
        </p:spPr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C79CD-9EB0-E641-AA7D-6AE661BF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238"/>
            <a:ext cx="12192000" cy="55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8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87" y="194870"/>
            <a:ext cx="10515600" cy="1109271"/>
          </a:xfrm>
        </p:spPr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33CC3D-B3B7-404E-8C3B-1FBA27618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272"/>
            <a:ext cx="12192000" cy="528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02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87" y="194870"/>
            <a:ext cx="10515600" cy="1109271"/>
          </a:xfrm>
        </p:spPr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443C62-A3A9-1D47-A72C-F07038700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80" y="1079292"/>
            <a:ext cx="11632439" cy="57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20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87" y="119920"/>
            <a:ext cx="10515600" cy="1109271"/>
          </a:xfrm>
        </p:spPr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7EDCAD-4BB1-E148-9CB9-A590F9A22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0" y="974360"/>
            <a:ext cx="11008659" cy="588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90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B216A-9562-C143-9425-935BCF84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Limitations of YOLO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22DAF6-23F9-E240-BD2F-915CBE75A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Struggles with small objects</a:t>
            </a:r>
          </a:p>
          <a:p>
            <a:r>
              <a:rPr kumimoji="1" lang="en-US" altLang="ko-KR" dirty="0"/>
              <a:t>Unusual aspect ratios</a:t>
            </a:r>
          </a:p>
          <a:p>
            <a:r>
              <a:rPr kumimoji="1" lang="en-US" altLang="ko-KR" dirty="0"/>
              <a:t>Coarse features</a:t>
            </a:r>
          </a:p>
          <a:p>
            <a:r>
              <a:rPr kumimoji="1" lang="en-US" altLang="ko-KR" dirty="0"/>
              <a:t>Localization error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287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31C9C-B8EA-7E4A-BC7E-94B107FAB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332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Result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5B4D82-9DD2-5C41-B88D-135299FFF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97" y="1031120"/>
            <a:ext cx="8664476" cy="548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7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306C0-4C90-3240-BDE4-C0711CAF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References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0E4FA2-B162-0743-BB89-9E9619F8C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>
                <a:hlinkClick r:id="rId2"/>
              </a:rPr>
              <a:t>https://docs.google.com/presentation/d/1aeRvtKG21KHdD5lg6Hgyhx5rPq_ZOsGjG5rJ1HP7BbA/pub?start=false&amp;loop=false&amp;delayms=3000&amp;slide=id.p</a:t>
            </a:r>
            <a:endParaRPr lang="en" altLang="ko-KR" dirty="0"/>
          </a:p>
          <a:p>
            <a:r>
              <a:rPr lang="en" altLang="ko-KR" dirty="0"/>
              <a:t>Redmon, Joseph, et al. "You only look once: Unified, real-time object detection." </a:t>
            </a:r>
            <a:r>
              <a:rPr lang="en" altLang="ko-KR" i="1" dirty="0"/>
              <a:t>Proceedings of the IEEE conference on computer vision and pattern recognition</a:t>
            </a:r>
            <a:r>
              <a:rPr lang="en" altLang="ko-KR" dirty="0"/>
              <a:t>. </a:t>
            </a:r>
            <a:r>
              <a:rPr lang="en" altLang="ko-KR"/>
              <a:t>2016.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326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FD20D-5D9A-CB46-AA56-6C1DC4A42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74" y="343932"/>
            <a:ext cx="10177317" cy="1325563"/>
          </a:xfrm>
          <a:solidFill>
            <a:schemeClr val="bg1"/>
          </a:solidFill>
        </p:spPr>
        <p:txBody>
          <a:bodyPr/>
          <a:lstStyle/>
          <a:p>
            <a:r>
              <a:rPr kumimoji="1" lang="en-US" altLang="ko-KR" dirty="0"/>
              <a:t>Abstract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DD7476-D532-C64B-A5F8-C7CA91261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single neural network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High</a:t>
            </a:r>
            <a:r>
              <a:rPr kumimoji="1" lang="ko-KR" altLang="en-US" dirty="0"/>
              <a:t> </a:t>
            </a:r>
            <a:r>
              <a:rPr kumimoji="1" lang="en-US" altLang="ko-KR" dirty="0"/>
              <a:t>localization error but</a:t>
            </a:r>
            <a:r>
              <a:rPr kumimoji="1" lang="ko-KR" altLang="en-US" dirty="0"/>
              <a:t> </a:t>
            </a:r>
            <a:r>
              <a:rPr kumimoji="1" lang="en-US" altLang="ko-KR" dirty="0"/>
              <a:t>fast , real-time 45 frame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general representations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78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BCCDE-39B9-7C4C-9CE1-131735A8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39" y="123094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Introduction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90E7C6-00FF-AE44-8494-AFEC280B2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08" y="1325563"/>
            <a:ext cx="4296508" cy="46614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sz="2000" b="1" dirty="0"/>
          </a:p>
          <a:p>
            <a:pPr marL="0" indent="0">
              <a:buNone/>
            </a:pPr>
            <a:r>
              <a:rPr kumimoji="1" lang="en-US" altLang="ko-KR" sz="2000" b="1" u="sng" dirty="0"/>
              <a:t>DPM(deformable parts models) </a:t>
            </a:r>
            <a:r>
              <a:rPr kumimoji="1" lang="en-US" altLang="ko-KR" sz="2000" b="1" dirty="0"/>
              <a:t>                    </a:t>
            </a:r>
          </a:p>
          <a:p>
            <a:pPr marL="0" indent="0">
              <a:buNone/>
            </a:pPr>
            <a:r>
              <a:rPr kumimoji="1" lang="en-US" altLang="ko-KR" sz="2000" dirty="0"/>
              <a:t>    Sliding windows approach</a:t>
            </a:r>
          </a:p>
          <a:p>
            <a:pPr marL="0" indent="0">
              <a:buNone/>
            </a:pPr>
            <a:r>
              <a:rPr kumimoji="1" lang="en-US" altLang="ko-KR" sz="2000" dirty="0"/>
              <a:t>  </a:t>
            </a:r>
          </a:p>
          <a:p>
            <a:pPr marL="0" indent="0">
              <a:buNone/>
            </a:pPr>
            <a:r>
              <a:rPr kumimoji="1" lang="en-US" altLang="ko-KR" sz="2000" b="1" u="sng" dirty="0"/>
              <a:t>R-CNN  </a:t>
            </a:r>
            <a:r>
              <a:rPr kumimoji="1" lang="en-US" altLang="ko-KR" sz="2000" b="1" dirty="0"/>
              <a:t>                  </a:t>
            </a:r>
          </a:p>
          <a:p>
            <a:pPr marL="0" indent="0">
              <a:buNone/>
            </a:pPr>
            <a:r>
              <a:rPr kumimoji="1" lang="en-US" altLang="ko-KR" sz="2000" dirty="0"/>
              <a:t>    region proposal methods</a:t>
            </a:r>
          </a:p>
          <a:p>
            <a:pPr marL="0" indent="0">
              <a:buNone/>
            </a:pPr>
            <a:endParaRPr kumimoji="1" lang="en-US" altLang="ko-KR" sz="500" dirty="0"/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kumimoji="1" lang="en-US" altLang="ko-KR" sz="2000" dirty="0"/>
              <a:t>Generate potential bounding boxes</a:t>
            </a:r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kumimoji="1" lang="en-US" altLang="ko-KR" sz="2000" dirty="0"/>
              <a:t>Run classifiers on these proposed boxes</a:t>
            </a:r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kumimoji="1" lang="en-US" altLang="ko-KR" sz="2000" dirty="0"/>
              <a:t>Post-processing(refinement, elimination, rescore)                           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D1920-CBD3-9F4E-855D-FEA962402B7F}"/>
              </a:ext>
            </a:extLst>
          </p:cNvPr>
          <p:cNvSpPr txBox="1">
            <a:spLocks/>
          </p:cNvSpPr>
          <p:nvPr/>
        </p:nvSpPr>
        <p:spPr>
          <a:xfrm>
            <a:off x="5843954" y="1825625"/>
            <a:ext cx="42965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ko-KR" sz="2000" b="1" dirty="0"/>
          </a:p>
        </p:txBody>
      </p:sp>
      <p:pic>
        <p:nvPicPr>
          <p:cNvPr id="9" name="내용 개체 틀 3">
            <a:extLst>
              <a:ext uri="{FF2B5EF4-FFF2-40B4-BE49-F238E27FC236}">
                <a16:creationId xmlns:a16="http://schemas.microsoft.com/office/drawing/2014/main" id="{2FA50874-A8BA-6B44-B0ED-3ECD9A47D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555" y="785875"/>
            <a:ext cx="3867764" cy="24379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2B7C65-A58A-204D-993F-8E7D0B56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971" y="871820"/>
            <a:ext cx="3098800" cy="2260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80C6FC-42EC-694C-A3C8-D4749600F7F2}"/>
              </a:ext>
            </a:extLst>
          </p:cNvPr>
          <p:cNvSpPr txBox="1"/>
          <p:nvPr/>
        </p:nvSpPr>
        <p:spPr>
          <a:xfrm>
            <a:off x="5763196" y="3195672"/>
            <a:ext cx="16022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solidFill>
                  <a:schemeClr val="tx2"/>
                </a:solidFill>
              </a:rPr>
              <a:t>Sliding window</a:t>
            </a:r>
            <a:endParaRPr kumimoji="1" lang="ko-KR" altLang="en-US" sz="15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8D1BF9-14C4-424D-ACB0-F1D47C098293}"/>
              </a:ext>
            </a:extLst>
          </p:cNvPr>
          <p:cNvSpPr txBox="1"/>
          <p:nvPr/>
        </p:nvSpPr>
        <p:spPr>
          <a:xfrm>
            <a:off x="9339341" y="3195672"/>
            <a:ext cx="16022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solidFill>
                  <a:schemeClr val="tx2"/>
                </a:solidFill>
              </a:rPr>
              <a:t>Selective search</a:t>
            </a:r>
            <a:endParaRPr kumimoji="1" lang="ko-KR" altLang="en-US" sz="1500" dirty="0">
              <a:solidFill>
                <a:schemeClr val="tx2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A61EC8-D7C5-C646-8E7D-755B9D7DB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526" y="3725581"/>
            <a:ext cx="4788057" cy="269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0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522E8-1DBE-E942-BDCA-9358C213F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Introduction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AC155-2F3F-2243-8868-858A6D0B1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500" dirty="0"/>
              <a:t>YOLO : Single Regression problem</a:t>
            </a:r>
          </a:p>
          <a:p>
            <a:r>
              <a:rPr kumimoji="1" lang="en-US" altLang="ko-KR" sz="2000" dirty="0"/>
              <a:t>Image pixels -&gt; bounding box coordinates and class probabilities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1ADF1E-B718-554C-9AF9-E21E1FA7A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46" y="3086406"/>
            <a:ext cx="9330154" cy="23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61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DA060-D172-0543-870F-7860E22F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8" y="205215"/>
            <a:ext cx="5366238" cy="1325563"/>
          </a:xfrm>
        </p:spPr>
        <p:txBody>
          <a:bodyPr/>
          <a:lstStyle/>
          <a:p>
            <a:r>
              <a:rPr kumimoji="1" lang="en-US" altLang="ko-KR" dirty="0"/>
              <a:t>Unified Detection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B50234-44F2-544F-A1FD-6A67C6CD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00" y="2729154"/>
            <a:ext cx="2321169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/>
              <a:t>1. divide the input image into a S x S grid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6AD2B6-EEB9-2546-B752-7C71321A6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893" y="1146541"/>
            <a:ext cx="7262446" cy="456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21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DA060-D172-0543-870F-7860E22F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8" y="205215"/>
            <a:ext cx="5366238" cy="1325563"/>
          </a:xfrm>
        </p:spPr>
        <p:txBody>
          <a:bodyPr/>
          <a:lstStyle/>
          <a:p>
            <a:r>
              <a:rPr kumimoji="1" lang="en-US" altLang="ko-KR" dirty="0"/>
              <a:t>Unified Detection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B50234-44F2-544F-A1FD-6A67C6CD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00" y="2729154"/>
            <a:ext cx="2321169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/>
              <a:t>1. divide the input image into a S x S grid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6AD2B6-EEB9-2546-B752-7C71321A6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893" y="1146541"/>
            <a:ext cx="7262446" cy="4564918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079F48F-F60E-BD41-BE73-5E467266771C}"/>
              </a:ext>
            </a:extLst>
          </p:cNvPr>
          <p:cNvCxnSpPr>
            <a:cxnSpLocks/>
          </p:cNvCxnSpPr>
          <p:nvPr/>
        </p:nvCxnSpPr>
        <p:spPr>
          <a:xfrm>
            <a:off x="7743094" y="1269636"/>
            <a:ext cx="2157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D804EF1-1D84-E84F-B6B6-DDBB587F5AE6}"/>
              </a:ext>
            </a:extLst>
          </p:cNvPr>
          <p:cNvCxnSpPr/>
          <p:nvPr/>
        </p:nvCxnSpPr>
        <p:spPr>
          <a:xfrm>
            <a:off x="7748954" y="1566092"/>
            <a:ext cx="19870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7AA579F-EFD3-074E-91A2-CCBD194C5134}"/>
              </a:ext>
            </a:extLst>
          </p:cNvPr>
          <p:cNvCxnSpPr>
            <a:cxnSpLocks/>
          </p:cNvCxnSpPr>
          <p:nvPr/>
        </p:nvCxnSpPr>
        <p:spPr>
          <a:xfrm>
            <a:off x="8569569" y="1563162"/>
            <a:ext cx="730495" cy="246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63A6726-23BD-2149-8188-397D407CACCA}"/>
              </a:ext>
            </a:extLst>
          </p:cNvPr>
          <p:cNvGrpSpPr/>
          <p:nvPr/>
        </p:nvGrpSpPr>
        <p:grpSpPr>
          <a:xfrm>
            <a:off x="5740816" y="694065"/>
            <a:ext cx="5697907" cy="1603375"/>
            <a:chOff x="5841024" y="694065"/>
            <a:chExt cx="5697907" cy="160337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3F2730-DBB2-7047-A0CD-3A0720965166}"/>
                </a:ext>
              </a:extLst>
            </p:cNvPr>
            <p:cNvSpPr/>
            <p:nvPr/>
          </p:nvSpPr>
          <p:spPr>
            <a:xfrm>
              <a:off x="5841024" y="714874"/>
              <a:ext cx="1213339" cy="40758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rgbClr val="0070C0"/>
                  </a:solidFill>
                </a:rPr>
                <a:t>x, y, w, h</a:t>
              </a:r>
              <a:endParaRPr kumimoji="1" lang="ko-KR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515681-A34E-1844-BD71-79ABB419A16E}"/>
                </a:ext>
              </a:extLst>
            </p:cNvPr>
            <p:cNvSpPr/>
            <p:nvPr/>
          </p:nvSpPr>
          <p:spPr>
            <a:xfrm>
              <a:off x="9387746" y="1667441"/>
              <a:ext cx="2151185" cy="36333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 err="1">
                  <a:solidFill>
                    <a:srgbClr val="0070C0"/>
                  </a:solidFill>
                </a:rPr>
                <a:t>Pr</a:t>
              </a:r>
              <a:r>
                <a:rPr kumimoji="1" lang="en-US" altLang="ko-KR" sz="2000" dirty="0">
                  <a:solidFill>
                    <a:srgbClr val="0070C0"/>
                  </a:solidFill>
                </a:rPr>
                <a:t>(Object) * IOU</a:t>
              </a:r>
              <a:endParaRPr kumimoji="1" lang="ko-KR" altLang="en-US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A05F4B1-9117-CF48-BC11-7B9336B385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54364" y="991062"/>
              <a:ext cx="738554" cy="1554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내용 개체 틀 2">
              <a:extLst>
                <a:ext uri="{FF2B5EF4-FFF2-40B4-BE49-F238E27FC236}">
                  <a16:creationId xmlns:a16="http://schemas.microsoft.com/office/drawing/2014/main" id="{021DEE74-5219-DD4A-9950-2F8856B512F4}"/>
                </a:ext>
              </a:extLst>
            </p:cNvPr>
            <p:cNvSpPr txBox="1">
              <a:spLocks/>
            </p:cNvSpPr>
            <p:nvPr/>
          </p:nvSpPr>
          <p:spPr>
            <a:xfrm>
              <a:off x="7707924" y="694065"/>
              <a:ext cx="3370384" cy="1603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kumimoji="1" lang="en-US" altLang="ko-KR" sz="2000" dirty="0"/>
                <a:t>2-1. Each grid cell predicts B bounding boxes &amp; confidence score for those boxes. </a:t>
              </a:r>
              <a:endParaRPr kumimoji="1" lang="ko-KR" altLang="en-US" sz="2000" dirty="0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FC101B4D-E28C-F349-AF2B-FACB70AF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635" y="2132125"/>
            <a:ext cx="2075165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18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DA060-D172-0543-870F-7860E22F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8" y="205215"/>
            <a:ext cx="5366238" cy="1325563"/>
          </a:xfrm>
        </p:spPr>
        <p:txBody>
          <a:bodyPr/>
          <a:lstStyle/>
          <a:p>
            <a:r>
              <a:rPr kumimoji="1" lang="en-US" altLang="ko-KR" dirty="0"/>
              <a:t>Unified Detection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B50234-44F2-544F-A1FD-6A67C6CD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00" y="2729154"/>
            <a:ext cx="2321169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/>
              <a:t>1. divide the input image into a S x S grid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6AD2B6-EEB9-2546-B752-7C71321A6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893" y="1146541"/>
            <a:ext cx="7262446" cy="4564918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079F48F-F60E-BD41-BE73-5E467266771C}"/>
              </a:ext>
            </a:extLst>
          </p:cNvPr>
          <p:cNvCxnSpPr>
            <a:cxnSpLocks/>
          </p:cNvCxnSpPr>
          <p:nvPr/>
        </p:nvCxnSpPr>
        <p:spPr>
          <a:xfrm>
            <a:off x="7743094" y="1269636"/>
            <a:ext cx="2157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D804EF1-1D84-E84F-B6B6-DDBB587F5AE6}"/>
              </a:ext>
            </a:extLst>
          </p:cNvPr>
          <p:cNvCxnSpPr/>
          <p:nvPr/>
        </p:nvCxnSpPr>
        <p:spPr>
          <a:xfrm>
            <a:off x="7748954" y="1566092"/>
            <a:ext cx="19870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7AA579F-EFD3-074E-91A2-CCBD194C5134}"/>
              </a:ext>
            </a:extLst>
          </p:cNvPr>
          <p:cNvCxnSpPr>
            <a:cxnSpLocks/>
          </p:cNvCxnSpPr>
          <p:nvPr/>
        </p:nvCxnSpPr>
        <p:spPr>
          <a:xfrm>
            <a:off x="8569569" y="1563162"/>
            <a:ext cx="730495" cy="246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63A6726-23BD-2149-8188-397D407CACCA}"/>
              </a:ext>
            </a:extLst>
          </p:cNvPr>
          <p:cNvGrpSpPr/>
          <p:nvPr/>
        </p:nvGrpSpPr>
        <p:grpSpPr>
          <a:xfrm>
            <a:off x="5740816" y="694065"/>
            <a:ext cx="5697907" cy="1603375"/>
            <a:chOff x="5841024" y="694065"/>
            <a:chExt cx="5697907" cy="160337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3F2730-DBB2-7047-A0CD-3A0720965166}"/>
                </a:ext>
              </a:extLst>
            </p:cNvPr>
            <p:cNvSpPr/>
            <p:nvPr/>
          </p:nvSpPr>
          <p:spPr>
            <a:xfrm>
              <a:off x="5841024" y="714874"/>
              <a:ext cx="1213339" cy="40758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rgbClr val="0070C0"/>
                  </a:solidFill>
                </a:rPr>
                <a:t>x, y, w, h</a:t>
              </a:r>
              <a:endParaRPr kumimoji="1" lang="ko-KR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515681-A34E-1844-BD71-79ABB419A16E}"/>
                </a:ext>
              </a:extLst>
            </p:cNvPr>
            <p:cNvSpPr/>
            <p:nvPr/>
          </p:nvSpPr>
          <p:spPr>
            <a:xfrm>
              <a:off x="9387746" y="1667441"/>
              <a:ext cx="2151185" cy="36333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 err="1">
                  <a:solidFill>
                    <a:srgbClr val="0070C0"/>
                  </a:solidFill>
                </a:rPr>
                <a:t>Pr</a:t>
              </a:r>
              <a:r>
                <a:rPr kumimoji="1" lang="en-US" altLang="ko-KR" sz="2000" dirty="0">
                  <a:solidFill>
                    <a:srgbClr val="0070C0"/>
                  </a:solidFill>
                </a:rPr>
                <a:t>(Object) * IOU</a:t>
              </a:r>
              <a:endParaRPr kumimoji="1" lang="ko-KR" altLang="en-US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A05F4B1-9117-CF48-BC11-7B9336B385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54364" y="991062"/>
              <a:ext cx="738554" cy="1554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내용 개체 틀 2">
              <a:extLst>
                <a:ext uri="{FF2B5EF4-FFF2-40B4-BE49-F238E27FC236}">
                  <a16:creationId xmlns:a16="http://schemas.microsoft.com/office/drawing/2014/main" id="{021DEE74-5219-DD4A-9950-2F8856B512F4}"/>
                </a:ext>
              </a:extLst>
            </p:cNvPr>
            <p:cNvSpPr txBox="1">
              <a:spLocks/>
            </p:cNvSpPr>
            <p:nvPr/>
          </p:nvSpPr>
          <p:spPr>
            <a:xfrm>
              <a:off x="7707924" y="694065"/>
              <a:ext cx="3370384" cy="1603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kumimoji="1" lang="en-US" altLang="ko-KR" sz="2000" dirty="0"/>
                <a:t>2-1. Each grid cell predicts B bounding boxes &amp; confidence score for those boxes. </a:t>
              </a:r>
              <a:endParaRPr kumimoji="1" lang="ko-KR" altLang="en-US" sz="2000" dirty="0"/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2B3D3E9E-5DC3-2247-B1DC-9879F6B92C90}"/>
              </a:ext>
            </a:extLst>
          </p:cNvPr>
          <p:cNvSpPr txBox="1">
            <a:spLocks/>
          </p:cNvSpPr>
          <p:nvPr/>
        </p:nvSpPr>
        <p:spPr>
          <a:xfrm>
            <a:off x="2809524" y="4909771"/>
            <a:ext cx="2321169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dirty="0"/>
              <a:t>2-2. Each grid cell predicts class probabilities.</a:t>
            </a:r>
            <a:endParaRPr kumimoji="1" lang="ko-KR" altLang="en-US" sz="200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3C4C74D-8B78-B740-8FE7-F57B85EB1CE4}"/>
              </a:ext>
            </a:extLst>
          </p:cNvPr>
          <p:cNvGrpSpPr/>
          <p:nvPr/>
        </p:nvGrpSpPr>
        <p:grpSpPr>
          <a:xfrm>
            <a:off x="2957145" y="5909231"/>
            <a:ext cx="2151185" cy="378172"/>
            <a:chOff x="3056792" y="5947097"/>
            <a:chExt cx="2151185" cy="37817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7632FD6-F143-204D-9ADE-AA2287D65026}"/>
                </a:ext>
              </a:extLst>
            </p:cNvPr>
            <p:cNvSpPr/>
            <p:nvPr/>
          </p:nvSpPr>
          <p:spPr>
            <a:xfrm>
              <a:off x="3056792" y="5947097"/>
              <a:ext cx="2151185" cy="37817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sz="2000" dirty="0">
                <a:solidFill>
                  <a:srgbClr val="0070C0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4941216-0318-9444-A180-A920F3FCE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328" y="5982369"/>
              <a:ext cx="1866900" cy="342900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FC101B4D-E28C-F349-AF2B-FACB70AF1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1635" y="2132125"/>
            <a:ext cx="2075165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29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DA060-D172-0543-870F-7860E22F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8" y="205215"/>
            <a:ext cx="5366238" cy="1325563"/>
          </a:xfrm>
        </p:spPr>
        <p:txBody>
          <a:bodyPr/>
          <a:lstStyle/>
          <a:p>
            <a:r>
              <a:rPr kumimoji="1" lang="en-US" altLang="ko-KR" dirty="0"/>
              <a:t>Unified Detection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B50234-44F2-544F-A1FD-6A67C6CD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00" y="2729154"/>
            <a:ext cx="2321169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/>
              <a:t>1. divide the input image into a S x S grid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6AD2B6-EEB9-2546-B752-7C71321A6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893" y="1146541"/>
            <a:ext cx="7262446" cy="4564918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079F48F-F60E-BD41-BE73-5E467266771C}"/>
              </a:ext>
            </a:extLst>
          </p:cNvPr>
          <p:cNvCxnSpPr>
            <a:cxnSpLocks/>
          </p:cNvCxnSpPr>
          <p:nvPr/>
        </p:nvCxnSpPr>
        <p:spPr>
          <a:xfrm>
            <a:off x="7743094" y="1269636"/>
            <a:ext cx="2157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D804EF1-1D84-E84F-B6B6-DDBB587F5AE6}"/>
              </a:ext>
            </a:extLst>
          </p:cNvPr>
          <p:cNvCxnSpPr/>
          <p:nvPr/>
        </p:nvCxnSpPr>
        <p:spPr>
          <a:xfrm>
            <a:off x="7748954" y="1566092"/>
            <a:ext cx="19870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7AA579F-EFD3-074E-91A2-CCBD194C5134}"/>
              </a:ext>
            </a:extLst>
          </p:cNvPr>
          <p:cNvCxnSpPr>
            <a:cxnSpLocks/>
          </p:cNvCxnSpPr>
          <p:nvPr/>
        </p:nvCxnSpPr>
        <p:spPr>
          <a:xfrm>
            <a:off x="8569569" y="1563162"/>
            <a:ext cx="730495" cy="246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63A6726-23BD-2149-8188-397D407CACCA}"/>
              </a:ext>
            </a:extLst>
          </p:cNvPr>
          <p:cNvGrpSpPr/>
          <p:nvPr/>
        </p:nvGrpSpPr>
        <p:grpSpPr>
          <a:xfrm>
            <a:off x="5740816" y="694065"/>
            <a:ext cx="5697907" cy="1603375"/>
            <a:chOff x="5841024" y="694065"/>
            <a:chExt cx="5697907" cy="160337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3F2730-DBB2-7047-A0CD-3A0720965166}"/>
                </a:ext>
              </a:extLst>
            </p:cNvPr>
            <p:cNvSpPr/>
            <p:nvPr/>
          </p:nvSpPr>
          <p:spPr>
            <a:xfrm>
              <a:off x="5841024" y="714874"/>
              <a:ext cx="1213339" cy="40758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rgbClr val="0070C0"/>
                  </a:solidFill>
                </a:rPr>
                <a:t>x, y, w, h</a:t>
              </a:r>
              <a:endParaRPr kumimoji="1" lang="ko-KR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515681-A34E-1844-BD71-79ABB419A16E}"/>
                </a:ext>
              </a:extLst>
            </p:cNvPr>
            <p:cNvSpPr/>
            <p:nvPr/>
          </p:nvSpPr>
          <p:spPr>
            <a:xfrm>
              <a:off x="9387746" y="1667441"/>
              <a:ext cx="2151185" cy="36333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 err="1">
                  <a:solidFill>
                    <a:srgbClr val="0070C0"/>
                  </a:solidFill>
                </a:rPr>
                <a:t>Pr</a:t>
              </a:r>
              <a:r>
                <a:rPr kumimoji="1" lang="en-US" altLang="ko-KR" sz="2000" dirty="0">
                  <a:solidFill>
                    <a:srgbClr val="0070C0"/>
                  </a:solidFill>
                </a:rPr>
                <a:t>(Object) * IOU</a:t>
              </a:r>
              <a:endParaRPr kumimoji="1" lang="ko-KR" altLang="en-US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A05F4B1-9117-CF48-BC11-7B9336B385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54364" y="991062"/>
              <a:ext cx="738554" cy="1554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내용 개체 틀 2">
              <a:extLst>
                <a:ext uri="{FF2B5EF4-FFF2-40B4-BE49-F238E27FC236}">
                  <a16:creationId xmlns:a16="http://schemas.microsoft.com/office/drawing/2014/main" id="{021DEE74-5219-DD4A-9950-2F8856B512F4}"/>
                </a:ext>
              </a:extLst>
            </p:cNvPr>
            <p:cNvSpPr txBox="1">
              <a:spLocks/>
            </p:cNvSpPr>
            <p:nvPr/>
          </p:nvSpPr>
          <p:spPr>
            <a:xfrm>
              <a:off x="7707924" y="694065"/>
              <a:ext cx="3370384" cy="1603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kumimoji="1" lang="en-US" altLang="ko-KR" sz="2000" dirty="0"/>
                <a:t>2-1. Each grid cell predicts B bounding boxes &amp; confidence score for those boxes. </a:t>
              </a:r>
              <a:endParaRPr kumimoji="1" lang="ko-KR" altLang="en-US" sz="2000" dirty="0"/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2B3D3E9E-5DC3-2247-B1DC-9879F6B92C90}"/>
              </a:ext>
            </a:extLst>
          </p:cNvPr>
          <p:cNvSpPr txBox="1">
            <a:spLocks/>
          </p:cNvSpPr>
          <p:nvPr/>
        </p:nvSpPr>
        <p:spPr>
          <a:xfrm>
            <a:off x="2809524" y="4909771"/>
            <a:ext cx="2321169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dirty="0"/>
              <a:t>2-2. Each grid cell predicts class probabilities.</a:t>
            </a:r>
            <a:endParaRPr kumimoji="1" lang="ko-KR" altLang="en-US" sz="2000" dirty="0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05D3840B-D57A-3344-B0FD-839D5972BA53}"/>
              </a:ext>
            </a:extLst>
          </p:cNvPr>
          <p:cNvSpPr txBox="1">
            <a:spLocks/>
          </p:cNvSpPr>
          <p:nvPr/>
        </p:nvSpPr>
        <p:spPr>
          <a:xfrm>
            <a:off x="7813431" y="4648485"/>
            <a:ext cx="286043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dirty="0"/>
              <a:t>3. Final detection</a:t>
            </a:r>
            <a:endParaRPr kumimoji="1" lang="ko-KR" altLang="en-US" sz="200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3C4C74D-8B78-B740-8FE7-F57B85EB1CE4}"/>
              </a:ext>
            </a:extLst>
          </p:cNvPr>
          <p:cNvGrpSpPr/>
          <p:nvPr/>
        </p:nvGrpSpPr>
        <p:grpSpPr>
          <a:xfrm>
            <a:off x="2957145" y="5909231"/>
            <a:ext cx="2151185" cy="378172"/>
            <a:chOff x="3056792" y="5947097"/>
            <a:chExt cx="2151185" cy="37817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7632FD6-F143-204D-9ADE-AA2287D65026}"/>
                </a:ext>
              </a:extLst>
            </p:cNvPr>
            <p:cNvSpPr/>
            <p:nvPr/>
          </p:nvSpPr>
          <p:spPr>
            <a:xfrm>
              <a:off x="3056792" y="5947097"/>
              <a:ext cx="2151185" cy="37817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sz="2000" dirty="0">
                <a:solidFill>
                  <a:srgbClr val="0070C0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4941216-0318-9444-A180-A920F3FCE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328" y="5982369"/>
              <a:ext cx="1866900" cy="342900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FC101B4D-E28C-F349-AF2B-FACB70AF1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1635" y="2132125"/>
            <a:ext cx="2075165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0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1266</Words>
  <Application>Microsoft Macintosh PowerPoint</Application>
  <PresentationFormat>와이드스크린</PresentationFormat>
  <Paragraphs>158</Paragraphs>
  <Slides>28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  Y    O    L    O    YOU     ONLY      LOOK    ONCE</vt:lpstr>
      <vt:lpstr>Object detection</vt:lpstr>
      <vt:lpstr>Abstract</vt:lpstr>
      <vt:lpstr>Introduction</vt:lpstr>
      <vt:lpstr>Introduction</vt:lpstr>
      <vt:lpstr>Unified Detection</vt:lpstr>
      <vt:lpstr>Unified Detection</vt:lpstr>
      <vt:lpstr>Unified Detection</vt:lpstr>
      <vt:lpstr>Unified Detection</vt:lpstr>
      <vt:lpstr>Unified detection</vt:lpstr>
      <vt:lpstr>Design</vt:lpstr>
      <vt:lpstr>Training</vt:lpstr>
      <vt:lpstr>Training</vt:lpstr>
      <vt:lpstr>Training</vt:lpstr>
      <vt:lpstr>Training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Limitations of YOLO</vt:lpstr>
      <vt:lpstr>Result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 (You Look Only Once)</dc:title>
  <dc:creator>(컴퓨터공학과)허성실</dc:creator>
  <cp:lastModifiedBy>(컴퓨터공학과)허성실</cp:lastModifiedBy>
  <cp:revision>51</cp:revision>
  <cp:lastPrinted>2019-05-14T08:04:59Z</cp:lastPrinted>
  <dcterms:created xsi:type="dcterms:W3CDTF">2019-05-11T10:19:42Z</dcterms:created>
  <dcterms:modified xsi:type="dcterms:W3CDTF">2019-05-14T08:53:38Z</dcterms:modified>
</cp:coreProperties>
</file>